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  <p:sldMasterId id="2147484336" r:id="rId2"/>
    <p:sldMasterId id="2147484423" r:id="rId3"/>
    <p:sldMasterId id="2147484197" r:id="rId4"/>
    <p:sldMasterId id="2147484211" r:id="rId5"/>
    <p:sldMasterId id="2147484227" r:id="rId6"/>
    <p:sldMasterId id="2147484408" r:id="rId7"/>
    <p:sldMasterId id="2147484542" r:id="rId8"/>
  </p:sldMasterIdLst>
  <p:notesMasterIdLst>
    <p:notesMasterId r:id="rId23"/>
  </p:notesMasterIdLst>
  <p:handoutMasterIdLst>
    <p:handoutMasterId r:id="rId24"/>
  </p:handoutMasterIdLst>
  <p:sldIdLst>
    <p:sldId id="256" r:id="rId9"/>
    <p:sldId id="257" r:id="rId10"/>
    <p:sldId id="260" r:id="rId11"/>
    <p:sldId id="258" r:id="rId12"/>
    <p:sldId id="259" r:id="rId13"/>
    <p:sldId id="261" r:id="rId14"/>
    <p:sldId id="262" r:id="rId15"/>
    <p:sldId id="264" r:id="rId16"/>
    <p:sldId id="265" r:id="rId17"/>
    <p:sldId id="266" r:id="rId18"/>
    <p:sldId id="268" r:id="rId19"/>
    <p:sldId id="269" r:id="rId20"/>
    <p:sldId id="270" r:id="rId21"/>
    <p:sldId id="263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691"/>
    <a:srgbClr val="00BCB4"/>
    <a:srgbClr val="F0767F"/>
    <a:srgbClr val="F2A900"/>
    <a:srgbClr val="E4727C"/>
    <a:srgbClr val="0033AB"/>
    <a:srgbClr val="F65275"/>
    <a:srgbClr val="AB57FF"/>
    <a:srgbClr val="75B80C"/>
    <a:srgbClr val="FF7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solidFill>
                <a:schemeClr val="dk1"/>
              </a:solidFill>
            </a:ln>
          </a:insideH>
          <a:insideV>
            <a:ln>
              <a:solidFill>
                <a:schemeClr val="dk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32" autoAdjust="0"/>
    <p:restoredTop sz="92390" autoAdjust="0"/>
  </p:normalViewPr>
  <p:slideViewPr>
    <p:cSldViewPr snapToGrid="0" snapToObjects="1">
      <p:cViewPr varScale="1">
        <p:scale>
          <a:sx n="203" d="100"/>
          <a:sy n="203" d="100"/>
        </p:scale>
        <p:origin x="1688" y="184"/>
      </p:cViewPr>
      <p:guideLst>
        <p:guide orient="horz" pos="1620"/>
        <p:guide pos="2880"/>
        <p:guide pos="5494"/>
      </p:guideLst>
    </p:cSldViewPr>
  </p:slideViewPr>
  <p:outlineViewPr>
    <p:cViewPr>
      <p:scale>
        <a:sx n="33" d="100"/>
        <a:sy n="33" d="100"/>
      </p:scale>
      <p:origin x="0" y="-22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282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40316-3FB0-AC49-9724-FBCD29E0115A}" type="datetime1">
              <a:rPr lang="en-US" smtClean="0">
                <a:latin typeface="Arial Regular"/>
              </a:rPr>
              <a:t>9/5/19</a:t>
            </a:fld>
            <a:endParaRPr lang="en-US" dirty="0">
              <a:latin typeface="Arial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B889C-5E22-FE40-9F91-1D0E80D3B361}" type="slidenum">
              <a:rPr lang="en-US" smtClean="0">
                <a:latin typeface="Arial Regular"/>
              </a:rPr>
              <a:t>‹#›</a:t>
            </a:fld>
            <a:endParaRPr lang="en-US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79955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4C892A5C-EED2-8E42-8700-2077C2BD4744}" type="datetime1">
              <a:rPr lang="en-US" smtClean="0"/>
              <a:pPr/>
              <a:t>9/5/19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C5520F8E-B86B-724D-83FF-760051E34C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237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T-</a:t>
            </a:r>
            <a:r>
              <a:rPr lang="en-US" dirty="0" err="1"/>
              <a:t>sne</a:t>
            </a:r>
            <a:r>
              <a:rPr lang="en-US" dirty="0"/>
              <a:t> – clustering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820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Bayesian neural net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433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0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Photo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7BC916-856C-364C-AA73-40AE1D41253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9144000" cy="3235769"/>
          </a:xfrm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F6CE5-180A-DA43-A3FE-61B5166F6A8D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A0A09C-F96F-C640-AFAA-43271BF4318E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A924D7-9988-5B44-8934-023D0F2A8D9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7585035-D784-D74E-891C-3953139B628A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307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Photo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A391139-1D78-1748-9A82-56568338C3D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9144000" cy="3235769"/>
          </a:xfrm>
        </p:spPr>
        <p:txBody>
          <a:bodyPr anchor="ctr"/>
          <a:lstStyle>
            <a:lvl1pPr marL="7938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BCE324E-225F-984C-8FB5-B7AE1D3AF0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A4545-CF1F-E244-BE7F-1C4CC31345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9CD3AA-FAF4-6040-831A-C154B97278C1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2AF39-3BE8-A940-A09F-85777119F21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7C4A02-2D0D-8A40-89B6-011E0AB56AD5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920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Soli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AEDA6-62C7-2B47-9AAA-CC21CCC3C706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7438CD-058F-0644-8A5C-8BAF211BB133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C3CABD0-AF29-1342-B452-4E12F0349BE5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320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Solid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F7B6BB-741E-EC48-9DFA-F20E97D4032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1310D2-8531-1746-B432-F5D52C38CB8C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F6EAF1A-B2A0-3D44-86BE-F4AC0AE80A92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726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A249F-90EC-6448-A5A7-85002665C1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6AD8D4-FF4C-6D43-A521-DA2652129A10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881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19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+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E39F7-C9AC-F446-892F-B452FFC70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690DFE9-6B76-40B0-A984-F8BA413A0D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2A5CD88-49E8-4D09-8772-A16F6C59A3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574711-2147-E34A-A2A9-A9199E6A4E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9579C5-C8DB-444E-B95A-E261F243818F}"/>
              </a:ext>
            </a:extLst>
          </p:cNvPr>
          <p:cNvSpPr/>
          <p:nvPr userDrawn="1"/>
        </p:nvSpPr>
        <p:spPr>
          <a:xfrm>
            <a:off x="8515350" y="4736363"/>
            <a:ext cx="182880" cy="153888"/>
          </a:xfrm>
          <a:prstGeom prst="rect">
            <a:avLst/>
          </a:prstGeom>
        </p:spPr>
        <p:txBody>
          <a:bodyPr wrap="square" lIns="0" rIns="0" b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3C6832-0C48-8042-A4D8-CCEFBBF21F2A}"/>
              </a:ext>
            </a:extLst>
          </p:cNvPr>
          <p:cNvSpPr/>
          <p:nvPr userDrawn="1"/>
        </p:nvSpPr>
        <p:spPr>
          <a:xfrm>
            <a:off x="4571988" y="0"/>
            <a:ext cx="4572000" cy="51435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C99EE4-90A0-DB47-9590-ACB2B1ACAEA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F7B198-A6A4-374A-A536-DC3F51EB049C}"/>
              </a:ext>
            </a:extLst>
          </p:cNvPr>
          <p:cNvSpPr/>
          <p:nvPr userDrawn="1"/>
        </p:nvSpPr>
        <p:spPr>
          <a:xfrm>
            <a:off x="5285179" y="473636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24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| Photo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5DEAAEB-9876-9E47-B730-63187D1312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BD9F3E-E5AA-C544-82D2-A9CCE95E0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CAF4DB9-AECF-4BCD-A3BE-BB1D76D3D4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5988C3-9A15-8F46-A298-93280C1F1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1" y="-1405"/>
            <a:ext cx="4572000" cy="5144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5C1E0C-18B2-F041-9DD6-00C8ED985E7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1F01CC-C8DB-B842-99F2-6543BD0DBB7E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279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C683BAD-5C0D-504E-9808-CBE75462CD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4E39F7-C9AC-F446-892F-B452FFC70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690DFE9-6B76-40B0-A984-F8BA413A0D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accent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accent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accent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2A5CD88-49E8-4D09-8772-A16F6C59A3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C68BC-F19A-7145-815B-25DA64FCC8DE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DF2890-6804-FC44-98B3-DEDAF54D1DFD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4714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4623DA2-5EC3-4048-A689-293F1A0799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5DEAAEB-9876-9E47-B730-63187D1312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BD9F3E-E5AA-C544-82D2-A9CCE95E0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CAF4DB9-AECF-4BCD-A3BE-BB1D76D3D4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28A9A6-556C-A946-BDF3-778A97771D2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2DC0FF-E489-EA43-A362-88E38A487DAE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968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Carr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music&#10;&#10;Description automatically generated">
            <a:extLst>
              <a:ext uri="{FF2B5EF4-FFF2-40B4-BE49-F238E27FC236}">
                <a16:creationId xmlns:a16="http://schemas.microsoft.com/office/drawing/2014/main" id="{0FCD4FB0-98DE-9F46-9730-F4601CE44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78E99F-B11A-2C45-86E7-454A95B22EBF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5A73A1-8198-BA4F-BC23-3741F3CAB8CC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192EB2-AD4E-9947-A5F5-BA78FBD0DA0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D315192-F247-4848-A681-E05E8DA3A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AE98523-9CFF-2042-8D3A-5EDF350535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32733009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Basic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646CDEF8-BAF9-CE46-A6E5-7F40E24CB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7156174" cy="568875"/>
          </a:xfrm>
          <a:prstGeom prst="rect">
            <a:avLst/>
          </a:prstGeom>
        </p:spPr>
        <p:txBody>
          <a:bodyPr anchor="ctr"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5FD663F-FB75-AA42-8C8B-A10E13254F3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33363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83EF831-2294-4D45-8F3E-948653F2B10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637222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E3BCF6-2266-B24E-BCF3-68DB32F460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683754"/>
            <a:ext cx="1470912" cy="2637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87AE56-3D5F-634A-BFEA-146BEFC7AB8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E8896E-1A24-6143-8ABC-D8AFA8C47C8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100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Basic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D89E810E-567D-F44F-A692-626AC50E0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7156174" cy="568875"/>
          </a:xfrm>
          <a:prstGeom prst="rect">
            <a:avLst/>
          </a:prstGeom>
        </p:spPr>
        <p:txBody>
          <a:bodyPr anchor="ctr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705CFEC-6B63-EB4D-82D3-D0EE125E85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4434378-6318-4A34-BDCF-B0442112154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637222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4226FF-8BE6-7F43-9E67-28FE2134FC00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4A4685-6743-B446-9D02-D38662328C64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36C6A2-556D-6040-ACFE-D7548070F699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2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| Whit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B29832-4A0B-6745-AEB9-0C534D53C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9" y="0"/>
            <a:ext cx="4572001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C8ACC3-3488-EA41-89AE-200F3F95C03F}"/>
              </a:ext>
            </a:extLst>
          </p:cNvPr>
          <p:cNvSpPr/>
          <p:nvPr userDrawn="1"/>
        </p:nvSpPr>
        <p:spPr>
          <a:xfrm>
            <a:off x="-1" y="0"/>
            <a:ext cx="4572005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A2A654-ABBA-2A46-8C2B-5A1F63AF567A}"/>
              </a:ext>
            </a:extLst>
          </p:cNvPr>
          <p:cNvSpPr/>
          <p:nvPr userDrawn="1"/>
        </p:nvSpPr>
        <p:spPr>
          <a:xfrm rot="16200000">
            <a:off x="2231138" y="-2231141"/>
            <a:ext cx="109730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898ACB-6B8F-8C46-A5F5-73BB864B4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Black. 32 pt.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E20D82-86E3-0546-A340-A2C553FF23D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AD4F00-B4BD-3E4D-BB9F-EB8BF2A8E676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B82295-EB60-2740-8497-1648D3FF0DF3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517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| Black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9E8F65-C1F3-6C41-973D-3B2CEC54A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72000" y="1"/>
            <a:ext cx="4572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A7A5D23-7E13-A54E-AA05-21BD057714F9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898ACB-6B8F-8C46-A5F5-73BB864B4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White. 32 pt.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E20D82-86E3-0546-A340-A2C553FF23D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4E0C9-2B94-FF4E-81C1-B622B6265557}"/>
              </a:ext>
            </a:extLst>
          </p:cNvPr>
          <p:cNvSpPr/>
          <p:nvPr userDrawn="1"/>
        </p:nvSpPr>
        <p:spPr>
          <a:xfrm rot="16200000">
            <a:off x="2231138" y="-2231141"/>
            <a:ext cx="109730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438306-33C8-844F-8F7F-9F7F6C61ECD1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36FDA2-5003-D247-A98D-0A5A5EE3EEE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665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| 50/50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F0C2397-E066-A448-88A3-B54F148F75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5B7E23E-1A4A-0B49-BA20-94C5E2FEA6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Black. 32 pt.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EC0597-1500-CE4C-A6A3-CAEF8A0CD74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FAE8A-7D82-6042-AF97-11D771D822B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26B7B3-2D59-5849-B963-509F5F1577C7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050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| 50/50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F0C2397-E066-A448-88A3-B54F148F75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17F8A0-0D84-2E4F-BD47-439200CB0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White. 32 pt.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255032-CF2C-594B-AF7F-051F1A153D3A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83E712-FCE6-FF4D-8656-45F6B35F3FD5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506587-EEC1-2C4C-B91E-541EB6D5D7EF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898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Black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BF4FBDF4-3078-3942-9CAF-C3CEF68916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000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C9A634-B959-5246-807F-090B31F8DAD7}"/>
              </a:ext>
            </a:extLst>
          </p:cNvPr>
          <p:cNvSpPr/>
          <p:nvPr userDrawn="1"/>
        </p:nvSpPr>
        <p:spPr>
          <a:xfrm>
            <a:off x="0" y="-1"/>
            <a:ext cx="4572000" cy="51435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4E56C-3BA3-4EC0-B7EB-DE2CE9C4A54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 Regular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 Regular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 Regular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 Regular"/>
              </a:defRPr>
            </a:lvl4pPr>
            <a:lvl5pPr>
              <a:buClr>
                <a:schemeClr val="tx1"/>
              </a:buClr>
              <a:defRPr lang="en-US" b="0" i="0" spc="0">
                <a:solidFill>
                  <a:schemeClr val="accent1"/>
                </a:solidFill>
                <a:latin typeface="Helvetica Regular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2A0448A-87D3-43FC-9968-C06DAEF2AA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526" y="1463174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4A4246-A0DC-1348-B7F8-5E535240704D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C64EE5-0D13-3E4C-B57B-1ED7A68079A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2094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Whit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road, building, white&#10;&#10;Description automatically generated">
            <a:extLst>
              <a:ext uri="{FF2B5EF4-FFF2-40B4-BE49-F238E27FC236}">
                <a16:creationId xmlns:a16="http://schemas.microsoft.com/office/drawing/2014/main" id="{09093461-21D0-9E49-A738-93DFC68B26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000" cy="5162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205CFE8-17B1-460E-B8C5-A7E95F5381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 Regular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 Regular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 Regular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 Regular"/>
              </a:defRPr>
            </a:lvl4pPr>
            <a:lvl5pPr>
              <a:buClr>
                <a:schemeClr val="tx1"/>
              </a:buClr>
              <a:defRPr lang="en-US" b="0" i="0" spc="0">
                <a:solidFill>
                  <a:schemeClr val="accent1"/>
                </a:solidFill>
                <a:latin typeface="Helvetica Regular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A18FA3-BBAB-479D-BE42-AF3B77F75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7500" y="1466096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D314F5-3A5E-384C-AAED-4EA46F07D865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3E3464-2156-2448-852C-79F720BB8B79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34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Al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F4A7058-EC73-7040-8EC4-45E419DC28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b="0" i="0">
                <a:latin typeface="Helvetica" pitchFamily="2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Black.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4E56C-3BA3-4EC0-B7EB-DE2CE9C4A54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2A0448A-87D3-43FC-9968-C06DAEF2AA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526" y="1463174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D01CF-90FC-5041-8C3C-6B51B0FFCE1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BD800A-6B99-8B4F-A86B-1A9950F6E19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7015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All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734A61-BDD3-B546-B817-81B8D1DE69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7938" marR="0" indent="0" algn="ctr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 i="0">
                <a:latin typeface="Helvetica Light" panose="020B0403020202020204" pitchFamily="34" charset="0"/>
              </a:defRPr>
            </a:lvl1pPr>
          </a:lstStyle>
          <a:p>
            <a:pPr marL="7938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205CFE8-17B1-460E-B8C5-A7E95F5381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A18FA3-BBAB-479D-BE42-AF3B77F75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7500" y="1466096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E2B776-2E8B-6F42-A3E1-3CB2D90504D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F163F2-0A56-3747-A7B8-80DF9EFA5D8D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051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Collins Aero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bject, indoor, man&#10;&#10;Description automatically generated">
            <a:extLst>
              <a:ext uri="{FF2B5EF4-FFF2-40B4-BE49-F238E27FC236}">
                <a16:creationId xmlns:a16="http://schemas.microsoft.com/office/drawing/2014/main" id="{84B72ABA-C352-774A-B3EC-D22295BD7B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2BA892-250D-1049-964B-7C5322A3DDFF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4DAE73D-0D69-2C4B-B51E-9646CE127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E2BD1C4-B0BB-564C-A273-2B643FC559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38932202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B86C2E-EE84-5A44-8B4C-3B8D707D2FCB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02AE5-B371-D34A-8349-DC1F4C4BE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/>
          <a:lstStyle>
            <a:lvl1pPr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7B0F5BF-47A6-403D-90B1-FAE434A308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256459-3F1E-4F8B-8351-58615D76F4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0437" y="1475509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5338F8-B874-024D-A57F-83D0A1EA62BD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ADC795-0A8E-514F-86A3-5AB6037ADD5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2577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White">
    <p:bg>
      <p:bgRef idx="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5225AB-9C68-48C0-B481-4F436A3B730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72136" y="875030"/>
            <a:ext cx="8229600" cy="3088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8355C-FA3B-4066-92A2-32029C5A175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72136" y="1261872"/>
            <a:ext cx="8229600" cy="3355848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31C689-5DB6-144A-A1A4-AFDB7FA5F915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59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051035"/>
            <a:ext cx="8229600" cy="3543588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2297965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387E6DC-BC84-4C86-A9DE-0160AC1C9D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9818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556C8C-16C1-CE4B-8BBD-14BC7694A947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297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1338440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B3C81C-40F3-42DA-9512-9E80A45B22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91743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517CAED-2917-4628-BB72-37DBF825DFB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5026" y="1421514"/>
            <a:ext cx="4041648" cy="3173111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97772C0-90D2-4775-8E4F-3BA0DCEE51E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421514"/>
            <a:ext cx="4040188" cy="3173111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48194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58B17C-FE6E-4F59-A161-671D59ABF9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F311EC-F9EA-4C7D-A68C-AD5FD56A3BD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7213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 marL="1371532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9695192-5D23-4208-BAD7-099ACA36F0C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94997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8BA48EA-4BC4-4FA0-9355-ACB0CFD5E17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316105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95575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74E32-802C-F743-8688-A6951C3AFB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8313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EEC1DF7-A7BE-9A45-9479-1FE1794414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40116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F69C4C1-5DBB-D847-AA9F-E35AEE40A8E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11919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B131A1-3B32-BD4A-ABA3-99C08E935D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83722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552D46D-BDA4-CE4E-AFE9-1EB4775C5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55526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CC68FB-9B2F-8A41-BF37-C8DC1FC63A3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68313" y="3009160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7A1E7BC-629E-324C-8BE5-C69A81F91FE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140116" y="3009012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B8D3596-E127-4041-8BB3-CD4F5D44078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811919" y="3008864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2277F4-21D4-684C-B574-531E168FB55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483722" y="3008716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5528B11-5A75-C846-81AA-31D60099CBB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155526" y="3008568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4B76ADC-9FA5-4103-B530-F1CA5433680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03539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78A77C-390C-D942-8177-31C6ADAA8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3AAE6E-774E-7147-8E92-AE4B6A4852FF}"/>
              </a:ext>
            </a:extLst>
          </p:cNvPr>
          <p:cNvCxnSpPr/>
          <p:nvPr userDrawn="1"/>
        </p:nvCxnSpPr>
        <p:spPr>
          <a:xfrm>
            <a:off x="457200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DE9464-20FE-9843-9705-FFF3633D2F2B}"/>
              </a:ext>
            </a:extLst>
          </p:cNvPr>
          <p:cNvCxnSpPr/>
          <p:nvPr userDrawn="1"/>
        </p:nvCxnSpPr>
        <p:spPr>
          <a:xfrm>
            <a:off x="2126974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22BA56-310F-8B4C-956E-69F6CCD3C9B3}"/>
              </a:ext>
            </a:extLst>
          </p:cNvPr>
          <p:cNvCxnSpPr/>
          <p:nvPr userDrawn="1"/>
        </p:nvCxnSpPr>
        <p:spPr>
          <a:xfrm>
            <a:off x="3808107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D29866-0BFB-4F43-AD24-003F9B3EAD30}"/>
              </a:ext>
            </a:extLst>
          </p:cNvPr>
          <p:cNvCxnSpPr/>
          <p:nvPr userDrawn="1"/>
        </p:nvCxnSpPr>
        <p:spPr>
          <a:xfrm>
            <a:off x="5477881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557766-E7EF-5D44-9907-C5CA16750639}"/>
              </a:ext>
            </a:extLst>
          </p:cNvPr>
          <p:cNvCxnSpPr/>
          <p:nvPr userDrawn="1"/>
        </p:nvCxnSpPr>
        <p:spPr>
          <a:xfrm>
            <a:off x="7141975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B216F8A-D4F7-9C44-B29A-19C21E55343D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7779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1313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| White |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93842C-7CC4-8E43-8A4B-0A1C0B601AFC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16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Ot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floor&#10;&#10;Description automatically generated">
            <a:extLst>
              <a:ext uri="{FF2B5EF4-FFF2-40B4-BE49-F238E27FC236}">
                <a16:creationId xmlns:a16="http://schemas.microsoft.com/office/drawing/2014/main" id="{400637B7-1E18-F840-9924-14281481EF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A04C9-ABDF-DD44-B306-62A5440DD2F8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00414A9-D604-384F-907C-FCF95CFA4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D06F2D0-6E76-F24B-B1EC-27CB512044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40325055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Gray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AF87C7-187A-B343-93AE-2EDC54A4F971}"/>
              </a:ext>
            </a:extLst>
          </p:cNvPr>
          <p:cNvSpPr/>
          <p:nvPr userDrawn="1"/>
        </p:nvSpPr>
        <p:spPr>
          <a:xfrm>
            <a:off x="0" y="130262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586B8F-62E1-4E47-B029-DBB4CE506D8D}"/>
              </a:ext>
            </a:extLst>
          </p:cNvPr>
          <p:cNvSpPr/>
          <p:nvPr userDrawn="1"/>
        </p:nvSpPr>
        <p:spPr>
          <a:xfrm>
            <a:off x="0" y="130262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9C520110-29B2-B345-B63C-66AF31C7C5C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 rot="16200000">
            <a:off x="-189512" y="1903699"/>
            <a:ext cx="6986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609CC8-869D-7245-B857-5C3F0BC01FD4}"/>
              </a:ext>
            </a:extLst>
          </p:cNvPr>
          <p:cNvSpPr/>
          <p:nvPr userDrawn="1"/>
        </p:nvSpPr>
        <p:spPr>
          <a:xfrm>
            <a:off x="0" y="304221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8142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9737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51331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92926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34520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76115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8142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9737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51331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92926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520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76115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08CDA-EAAC-434C-99C6-534F8EA2E63A}"/>
              </a:ext>
            </a:extLst>
          </p:cNvPr>
          <p:cNvSpPr/>
          <p:nvPr userDrawn="1"/>
        </p:nvSpPr>
        <p:spPr>
          <a:xfrm>
            <a:off x="0" y="304221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CF705D54-A22B-0740-96FB-5210ECFFFD7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 rot="16200000">
            <a:off x="-189512" y="3643289"/>
            <a:ext cx="6986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2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569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049187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45297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7647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98486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72198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2569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049187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45297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7647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98486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72198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4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1792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3387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44981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86576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28170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69765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1792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3387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44981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6576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28170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69765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6219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85687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8947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1297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34986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65848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219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985687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38947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1297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34986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65848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039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Proces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8638B299-3432-1141-8748-12B0BFF508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3498112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pic>
        <p:nvPicPr>
          <p:cNvPr id="2" name="Picture 1" descr="iPhone6_mockup_front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90" y="1051442"/>
            <a:ext cx="2397580" cy="3750255"/>
          </a:xfrm>
          <a:prstGeom prst="rect">
            <a:avLst/>
          </a:prstGeom>
        </p:spPr>
      </p:pic>
      <p:pic>
        <p:nvPicPr>
          <p:cNvPr id="8" name="Picture 7" descr="iPhone6_mockup_front_white.png">
            <a:extLst>
              <a:ext uri="{FF2B5EF4-FFF2-40B4-BE49-F238E27FC236}">
                <a16:creationId xmlns:a16="http://schemas.microsoft.com/office/drawing/2014/main" id="{874DFAB0-A0E5-774B-B082-264D740A0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531" y="1051442"/>
            <a:ext cx="2397580" cy="3750255"/>
          </a:xfrm>
          <a:prstGeom prst="rect">
            <a:avLst/>
          </a:prstGeom>
        </p:spPr>
      </p:pic>
      <p:pic>
        <p:nvPicPr>
          <p:cNvPr id="12" name="Picture 11" descr="iPhone6_mockup_front_white.png">
            <a:extLst>
              <a:ext uri="{FF2B5EF4-FFF2-40B4-BE49-F238E27FC236}">
                <a16:creationId xmlns:a16="http://schemas.microsoft.com/office/drawing/2014/main" id="{20219FE1-0C8D-B445-9F5A-DD4371250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273" y="1051442"/>
            <a:ext cx="2397580" cy="3750255"/>
          </a:xfrm>
          <a:prstGeom prst="rect">
            <a:avLst/>
          </a:prstGeom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FF84007-7C01-AC4F-9C72-E1DF8F7F4EC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693889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71EE15D-5FFD-D140-A7A1-E973C0A089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22842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4107AE4-B415-F14F-8689-91C6157AC6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165374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6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38"/>
          <p:cNvGrpSpPr/>
          <p:nvPr userDrawn="1"/>
        </p:nvGrpSpPr>
        <p:grpSpPr>
          <a:xfrm>
            <a:off x="2523533" y="1019105"/>
            <a:ext cx="1747351" cy="3487974"/>
            <a:chOff x="3421706" y="1143000"/>
            <a:chExt cx="2530932" cy="5052117"/>
          </a:xfrm>
        </p:grpSpPr>
        <p:sp>
          <p:nvSpPr>
            <p:cNvPr id="7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8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9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0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1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2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3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4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5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grpSp>
        <p:nvGrpSpPr>
          <p:cNvPr id="17" name="Группа 38"/>
          <p:cNvGrpSpPr/>
          <p:nvPr userDrawn="1"/>
        </p:nvGrpSpPr>
        <p:grpSpPr>
          <a:xfrm>
            <a:off x="4748095" y="1019105"/>
            <a:ext cx="1747351" cy="3487974"/>
            <a:chOff x="3421706" y="1143000"/>
            <a:chExt cx="2530932" cy="5052117"/>
          </a:xfrm>
        </p:grpSpPr>
        <p:sp>
          <p:nvSpPr>
            <p:cNvPr id="18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9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0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1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2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3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4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5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6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grpSp>
        <p:nvGrpSpPr>
          <p:cNvPr id="28" name="Группа 38"/>
          <p:cNvGrpSpPr/>
          <p:nvPr userDrawn="1"/>
        </p:nvGrpSpPr>
        <p:grpSpPr>
          <a:xfrm>
            <a:off x="6971348" y="1019105"/>
            <a:ext cx="1747351" cy="3487974"/>
            <a:chOff x="3421706" y="1143000"/>
            <a:chExt cx="2530932" cy="5052117"/>
          </a:xfrm>
        </p:grpSpPr>
        <p:sp>
          <p:nvSpPr>
            <p:cNvPr id="29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0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1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2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3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4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5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6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7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sp>
        <p:nvSpPr>
          <p:cNvPr id="40" name="Title 3">
            <a:extLst>
              <a:ext uri="{FF2B5EF4-FFF2-40B4-BE49-F238E27FC236}">
                <a16:creationId xmlns:a16="http://schemas.microsoft.com/office/drawing/2014/main" id="{E8F24DA9-C727-D040-A74F-0BDAD7E2D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269E78BA-8325-A84A-9C44-228115F1CA7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630363" y="1437868"/>
            <a:ext cx="1549466" cy="2696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4248DA9F-9294-3B43-B358-BA48364DA48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078179" y="1437868"/>
            <a:ext cx="1549466" cy="2696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39FA580A-EDA5-994F-BA8B-F29D529815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4205" y="1442511"/>
            <a:ext cx="1549466" cy="26926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9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5" grpId="0" animBg="1"/>
      <p:bldP spid="45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CF96FE-8515-DE46-BDEC-64F8185D3005}"/>
              </a:ext>
            </a:extLst>
          </p:cNvPr>
          <p:cNvGrpSpPr/>
          <p:nvPr userDrawn="1"/>
        </p:nvGrpSpPr>
        <p:grpSpPr>
          <a:xfrm>
            <a:off x="3506562" y="-1551088"/>
            <a:ext cx="4879579" cy="8341160"/>
            <a:chOff x="4675416" y="-2068118"/>
            <a:chExt cx="6506105" cy="1112154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675416" y="-2068118"/>
              <a:ext cx="6506105" cy="11121547"/>
            </a:xfrm>
            <a:prstGeom prst="rect">
              <a:avLst/>
            </a:prstGeom>
            <a:effectLst/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9A993D-2290-0249-9D4F-83C7F4A0C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3" y="710027"/>
            <a:ext cx="337052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01994C2-93E5-734F-8169-59226ECC521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73988" y="916663"/>
            <a:ext cx="1582161" cy="278394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6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  <p:extLst>
    <p:ext uri="{DCECCB84-F9BA-43D5-87BE-67443E8EF086}">
      <p15:sldGuideLst xmlns:p15="http://schemas.microsoft.com/office/powerpoint/2012/main">
        <p15:guide id="6" pos="2880">
          <p15:clr>
            <a:srgbClr val="FBAE40"/>
          </p15:clr>
        </p15:guide>
        <p15:guide id="8" pos="49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tptop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681" y="267344"/>
            <a:ext cx="7543800" cy="4522691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C23179-8860-C246-B9C3-005E3C02B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01" y="710027"/>
            <a:ext cx="333677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331C3AE-3241-F04A-9A9B-92F525DD57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82855" y="608017"/>
            <a:ext cx="5772047" cy="361542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5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004" y="608107"/>
            <a:ext cx="3704545" cy="5143500"/>
          </a:xfrm>
          <a:prstGeom prst="rect">
            <a:avLst/>
          </a:prstGeom>
          <a:effectLst/>
        </p:spPr>
      </p:pic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BB15255-A87B-FC46-85C4-76D2F7FC1EE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8616" y="1201846"/>
            <a:ext cx="2980855" cy="39688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9C0AAC-3C68-F94B-B84E-E98A4B7EB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3" y="706259"/>
            <a:ext cx="305154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400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61B13AE-08FF-4182-B13B-7EB8F4FA053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421514"/>
            <a:ext cx="8229600" cy="3173111"/>
          </a:xfr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01E6AB-8035-CC44-8226-FB6BA86CD6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EA086-12F9-0646-8394-5EE1C813CC9D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9607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051035"/>
            <a:ext cx="8229600" cy="3543588"/>
          </a:xfrm>
        </p:spPr>
        <p:txBody>
          <a:bodyPr>
            <a:noAutofit/>
          </a:bodyPr>
          <a:lstStyle>
            <a:lvl1pPr marL="233363" indent="-233363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21154707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A13725E-EEC9-A541-A129-451A9DC795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3C15D-0AB6-004F-A027-EAEA1FCEE5D6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713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Pratt &amp; Whit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hoto, wall&#10;&#10;Description automatically generated">
            <a:extLst>
              <a:ext uri="{FF2B5EF4-FFF2-40B4-BE49-F238E27FC236}">
                <a16:creationId xmlns:a16="http://schemas.microsoft.com/office/drawing/2014/main" id="{FF4450B2-81D9-4849-ADFA-C0F7477FC0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2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077315-60B8-1044-8BEE-91AEAAD4958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6C9F795-CE11-684D-9939-10CD1B31A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CB5CF00-4096-0445-AEDD-1B71E76E7B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23816209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26233792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44BBBB-5C96-3A4C-B91C-AC2AB125BBA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A4B9D-E5EB-4E0B-9B27-98BCC447BC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2136" y="1426464"/>
            <a:ext cx="4040188" cy="3173412"/>
          </a:xfrm>
        </p:spPr>
        <p:txBody>
          <a:bodyPr/>
          <a:lstStyle>
            <a:lvl1pPr>
              <a:defRPr b="0" i="0" spc="0">
                <a:latin typeface="Helvetica" pitchFamily="2" charset="0"/>
              </a:defRPr>
            </a:lvl1pPr>
            <a:lvl2pPr>
              <a:defRPr b="0" i="0" spc="0">
                <a:latin typeface="Helvetica" pitchFamily="2" charset="0"/>
              </a:defRPr>
            </a:lvl2pPr>
            <a:lvl3pPr>
              <a:defRPr b="0" i="0" spc="0">
                <a:latin typeface="Helvetica" pitchFamily="2" charset="0"/>
              </a:defRPr>
            </a:lvl3pPr>
            <a:lvl4pPr>
              <a:defRPr b="0" i="0" spc="0">
                <a:latin typeface="Helvetica" pitchFamily="2" charset="0"/>
              </a:defRPr>
            </a:lvl4pPr>
            <a:lvl5pPr>
              <a:defRPr b="0" i="0" spc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C83059-51E5-4C78-98F2-FD7F352BC5B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45025" y="1427163"/>
            <a:ext cx="4040188" cy="3167062"/>
          </a:xfrm>
        </p:spPr>
        <p:txBody>
          <a:bodyPr/>
          <a:lstStyle>
            <a:lvl1pPr>
              <a:defRPr b="0" i="0" spc="0">
                <a:latin typeface="Helvetica" pitchFamily="2" charset="0"/>
              </a:defRPr>
            </a:lvl1pPr>
            <a:lvl2pPr>
              <a:defRPr b="0" i="0" spc="0">
                <a:latin typeface="Helvetica" pitchFamily="2" charset="0"/>
              </a:defRPr>
            </a:lvl2pPr>
            <a:lvl3pPr>
              <a:defRPr b="0" i="0" spc="0">
                <a:latin typeface="Helvetica" pitchFamily="2" charset="0"/>
              </a:defRPr>
            </a:lvl3pPr>
            <a:lvl4pPr>
              <a:defRPr b="0" i="0" spc="0">
                <a:latin typeface="Helvetica" pitchFamily="2" charset="0"/>
              </a:defRPr>
            </a:lvl4pPr>
            <a:lvl5pPr>
              <a:defRPr b="0" i="0" spc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1708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213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 marL="1371532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997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16105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D6962E5-3DA9-814E-8D8E-BA7C9106E7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34715458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74E32-802C-F743-8688-A6951C3AFB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8313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EEC1DF7-A7BE-9A45-9479-1FE1794414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40116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F69C4C1-5DBB-D847-AA9F-E35AEE40A8E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11919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B131A1-3B32-BD4A-ABA3-99C08E935D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83722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552D46D-BDA4-CE4E-AFE9-1EB4775C5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55526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CC68FB-9B2F-8A41-BF37-C8DC1FC63A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8313" y="3009160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7A1E7BC-629E-324C-8BE5-C69A81F91FE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140116" y="3009012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B8D3596-E127-4041-8BB3-CD4F5D4407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1919" y="3008864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2277F4-21D4-684C-B574-531E168FB55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83722" y="3008716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5528B11-5A75-C846-81AA-31D60099CBB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55526" y="3008568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3A62D1-8E50-E443-AD01-65C58109A7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78A77C-390C-D942-8177-31C6ADAA8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F14BF5-EDB9-F84F-99A0-542F39BD06B9}"/>
              </a:ext>
            </a:extLst>
          </p:cNvPr>
          <p:cNvCxnSpPr/>
          <p:nvPr userDrawn="1"/>
        </p:nvCxnSpPr>
        <p:spPr>
          <a:xfrm>
            <a:off x="457200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D5B894-6667-E14B-94C4-6AC8E376A4E6}"/>
              </a:ext>
            </a:extLst>
          </p:cNvPr>
          <p:cNvCxnSpPr/>
          <p:nvPr userDrawn="1"/>
        </p:nvCxnSpPr>
        <p:spPr>
          <a:xfrm>
            <a:off x="2126974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3374BA4-C409-434F-A1EF-50761381C14F}"/>
              </a:ext>
            </a:extLst>
          </p:cNvPr>
          <p:cNvCxnSpPr/>
          <p:nvPr userDrawn="1"/>
        </p:nvCxnSpPr>
        <p:spPr>
          <a:xfrm>
            <a:off x="3808107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97D7447-C6AC-BD46-A2BF-A7E104570B49}"/>
              </a:ext>
            </a:extLst>
          </p:cNvPr>
          <p:cNvCxnSpPr/>
          <p:nvPr userDrawn="1"/>
        </p:nvCxnSpPr>
        <p:spPr>
          <a:xfrm>
            <a:off x="5477881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F6A9ED1-934D-D04B-BAA0-2EF9C07BBA34}"/>
              </a:ext>
            </a:extLst>
          </p:cNvPr>
          <p:cNvCxnSpPr/>
          <p:nvPr userDrawn="1"/>
        </p:nvCxnSpPr>
        <p:spPr>
          <a:xfrm>
            <a:off x="7141975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80FB4B2-846A-7C4A-BFEC-4AAD9958A50C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936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9411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Gray 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AF87C7-187A-B343-93AE-2EDC54A4F971}"/>
              </a:ext>
            </a:extLst>
          </p:cNvPr>
          <p:cNvSpPr/>
          <p:nvPr userDrawn="1"/>
        </p:nvSpPr>
        <p:spPr>
          <a:xfrm>
            <a:off x="0" y="130262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586B8F-62E1-4E47-B029-DBB4CE506D8D}"/>
              </a:ext>
            </a:extLst>
          </p:cNvPr>
          <p:cNvSpPr/>
          <p:nvPr userDrawn="1"/>
        </p:nvSpPr>
        <p:spPr>
          <a:xfrm>
            <a:off x="0" y="130262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9C520110-29B2-B345-B63C-66AF31C7C5C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 rot="16200000">
            <a:off x="-231411" y="1903698"/>
            <a:ext cx="7824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609CC8-869D-7245-B857-5C3F0BC01FD4}"/>
              </a:ext>
            </a:extLst>
          </p:cNvPr>
          <p:cNvSpPr/>
          <p:nvPr userDrawn="1"/>
        </p:nvSpPr>
        <p:spPr>
          <a:xfrm>
            <a:off x="0" y="304221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8142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9737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51331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92926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34520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76115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8142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9737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51331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92926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520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76115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08CDA-EAAC-434C-99C6-534F8EA2E63A}"/>
              </a:ext>
            </a:extLst>
          </p:cNvPr>
          <p:cNvSpPr/>
          <p:nvPr userDrawn="1"/>
        </p:nvSpPr>
        <p:spPr>
          <a:xfrm>
            <a:off x="0" y="304221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CF705D54-A22B-0740-96FB-5210ECFFFD7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 rot="16200000">
            <a:off x="-237048" y="3643288"/>
            <a:ext cx="793766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2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569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049187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45297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7647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98486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72198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2569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049187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45297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7647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98486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72198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629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59252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0847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42441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84036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25630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67225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59252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0847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42441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4036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25630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67225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3679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60287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6407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78757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09586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63308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3679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960287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36407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78757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09586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63308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278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AA55D7-00E8-9D4F-A0D7-5BACAEACCE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82681"/>
            <a:ext cx="3498112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8638B299-3432-1141-8748-12B0BFF508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3498112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pic>
        <p:nvPicPr>
          <p:cNvPr id="2" name="Picture 1" descr="iPhone6_mockup_front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90" y="1051442"/>
            <a:ext cx="2397580" cy="3750255"/>
          </a:xfrm>
          <a:prstGeom prst="rect">
            <a:avLst/>
          </a:prstGeom>
        </p:spPr>
      </p:pic>
      <p:pic>
        <p:nvPicPr>
          <p:cNvPr id="8" name="Picture 7" descr="iPhone6_mockup_front_white.png">
            <a:extLst>
              <a:ext uri="{FF2B5EF4-FFF2-40B4-BE49-F238E27FC236}">
                <a16:creationId xmlns:a16="http://schemas.microsoft.com/office/drawing/2014/main" id="{874DFAB0-A0E5-774B-B082-264D740A0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531" y="1051442"/>
            <a:ext cx="2397580" cy="3750255"/>
          </a:xfrm>
          <a:prstGeom prst="rect">
            <a:avLst/>
          </a:prstGeom>
        </p:spPr>
      </p:pic>
      <p:pic>
        <p:nvPicPr>
          <p:cNvPr id="12" name="Picture 11" descr="iPhone6_mockup_front_white.png">
            <a:extLst>
              <a:ext uri="{FF2B5EF4-FFF2-40B4-BE49-F238E27FC236}">
                <a16:creationId xmlns:a16="http://schemas.microsoft.com/office/drawing/2014/main" id="{20219FE1-0C8D-B445-9F5A-DD4371250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273" y="1051442"/>
            <a:ext cx="2397580" cy="3750255"/>
          </a:xfrm>
          <a:prstGeom prst="rect">
            <a:avLst/>
          </a:prstGeom>
        </p:spPr>
      </p:pic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0C1BA476-0B97-2147-B640-B1F9F7BA9BD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693889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61FCEB10-15F8-FA49-94DC-72E48FF18E9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22842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5E8AF3DD-00D0-684A-A373-E026F1B1C8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165374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7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CF96FE-8515-DE46-BDEC-64F8185D3005}"/>
              </a:ext>
            </a:extLst>
          </p:cNvPr>
          <p:cNvGrpSpPr/>
          <p:nvPr userDrawn="1"/>
        </p:nvGrpSpPr>
        <p:grpSpPr>
          <a:xfrm>
            <a:off x="3506562" y="-1551088"/>
            <a:ext cx="4879579" cy="8341160"/>
            <a:chOff x="4675416" y="-2068118"/>
            <a:chExt cx="6506105" cy="1112154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675416" y="-2068118"/>
              <a:ext cx="6506105" cy="11121547"/>
            </a:xfrm>
            <a:prstGeom prst="rect">
              <a:avLst/>
            </a:prstGeom>
            <a:effectLst/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9A993D-2290-0249-9D4F-83C7F4A0C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55251FD-5E23-C64A-B6BF-363058C4972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73988" y="916663"/>
            <a:ext cx="1582161" cy="278394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9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>
        <p15:guide id="6" pos="2880">
          <p15:clr>
            <a:srgbClr val="FBAE40"/>
          </p15:clr>
        </p15:guide>
        <p15:guide id="8" pos="491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681" y="267344"/>
            <a:ext cx="7543800" cy="4522691"/>
          </a:xfrm>
          <a:prstGeom prst="rect">
            <a:avLst/>
          </a:prstGeom>
          <a:effectLst/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6E8CE5C-F9F3-434D-AC0B-6AB02A33069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82855" y="608017"/>
            <a:ext cx="5772047" cy="361542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39309B-B95E-F649-90B7-3715CF0987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60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| Solid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6818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E988F-F066-469F-B9DB-2509596932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10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spc="0">
                <a:latin typeface="Helvetica" pitchFamily="2" charset="0"/>
                <a:ea typeface="+mn-ea"/>
              </a:defRPr>
            </a:lvl1pPr>
          </a:lstStyle>
          <a:p>
            <a:pPr lvl="0"/>
            <a:r>
              <a:rPr lang="en-US" dirty="0"/>
              <a:t>Title. </a:t>
            </a:r>
            <a:br>
              <a:rPr lang="en-US" dirty="0"/>
            </a:br>
            <a:r>
              <a:rPr lang="en-US" dirty="0"/>
              <a:t>White. </a:t>
            </a:r>
            <a:br>
              <a:rPr lang="en-US" dirty="0"/>
            </a:br>
            <a:r>
              <a:rPr lang="en-US" dirty="0"/>
              <a:t>44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5744D-8759-1941-867F-0408193E65B9}"/>
              </a:ext>
            </a:extLst>
          </p:cNvPr>
          <p:cNvSpPr/>
          <p:nvPr userDrawn="1"/>
        </p:nvSpPr>
        <p:spPr>
          <a:xfrm rot="16200000">
            <a:off x="4515439" y="-4515442"/>
            <a:ext cx="113122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636BF-EA65-374E-92D9-845D1BBDB11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85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608107"/>
            <a:ext cx="3704545" cy="5143500"/>
          </a:xfrm>
          <a:prstGeom prst="rect">
            <a:avLst/>
          </a:prstGeom>
          <a:effectLst/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5526AF2-DD41-6D4F-BF29-E7C709CE1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72412" y="1201846"/>
            <a:ext cx="2980855" cy="39688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EFFD27-B51C-6441-8DE2-E76A0A9DB0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30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Col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BCE402-9DC5-054C-9442-DF75873967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469FDF-8D45-614A-B443-6C804F4E51E6}"/>
              </a:ext>
            </a:extLst>
          </p:cNvPr>
          <p:cNvSpPr/>
          <p:nvPr userDrawn="1"/>
        </p:nvSpPr>
        <p:spPr>
          <a:xfrm>
            <a:off x="-1" y="-1"/>
            <a:ext cx="9143999" cy="51435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2AA005-2794-F147-AA39-91609953C5C5}"/>
              </a:ext>
            </a:extLst>
          </p:cNvPr>
          <p:cNvSpPr/>
          <p:nvPr userDrawn="1"/>
        </p:nvSpPr>
        <p:spPr>
          <a:xfrm>
            <a:off x="4571998" y="2885585"/>
            <a:ext cx="4572002" cy="17076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EBB8AD-E30C-2347-8A11-3D6B0021148B}"/>
              </a:ext>
            </a:extLst>
          </p:cNvPr>
          <p:cNvSpPr/>
          <p:nvPr userDrawn="1"/>
        </p:nvSpPr>
        <p:spPr>
          <a:xfrm rot="5400000">
            <a:off x="6803407" y="654174"/>
            <a:ext cx="109182" cy="457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4839637" y="3762219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A1C45D-6A55-6043-8181-03077F976AF5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79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white building&#10;&#10;Description automatically generated">
            <a:extLst>
              <a:ext uri="{FF2B5EF4-FFF2-40B4-BE49-F238E27FC236}">
                <a16:creationId xmlns:a16="http://schemas.microsoft.com/office/drawing/2014/main" id="{C90A1E96-B392-A145-8244-E3CF398B4E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7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2AA005-2794-F147-AA39-91609953C5C5}"/>
              </a:ext>
            </a:extLst>
          </p:cNvPr>
          <p:cNvSpPr/>
          <p:nvPr userDrawn="1"/>
        </p:nvSpPr>
        <p:spPr>
          <a:xfrm>
            <a:off x="4571998" y="2885585"/>
            <a:ext cx="4572002" cy="17076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4839637" y="3762219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8BD79-A8A2-AC45-8A82-6E7BB0B04AE8}"/>
              </a:ext>
            </a:extLst>
          </p:cNvPr>
          <p:cNvSpPr/>
          <p:nvPr userDrawn="1"/>
        </p:nvSpPr>
        <p:spPr>
          <a:xfrm rot="5400000">
            <a:off x="6803407" y="654174"/>
            <a:ext cx="109182" cy="457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572FA4-6BB6-6D4F-B2D2-CD8D49052AD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961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4EBB8AD-E30C-2347-8A11-3D6B0021148B}"/>
              </a:ext>
            </a:extLst>
          </p:cNvPr>
          <p:cNvSpPr/>
          <p:nvPr userDrawn="1"/>
        </p:nvSpPr>
        <p:spPr>
          <a:xfrm rot="5400000">
            <a:off x="4516394" y="-4516395"/>
            <a:ext cx="111211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362930" y="3746607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4BD91E-305B-4042-93DD-1826D93B1AF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839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5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| Solid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6818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A2C1F3-FA25-47B6-8A37-E9A0CD151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10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spc="0">
                <a:latin typeface="Helvetica" pitchFamily="2" charset="0"/>
                <a:ea typeface="+mn-ea"/>
              </a:defRPr>
            </a:lvl1pPr>
          </a:lstStyle>
          <a:p>
            <a:pPr lvl="0"/>
            <a:r>
              <a:rPr lang="en-US" dirty="0"/>
              <a:t>Title. </a:t>
            </a:r>
            <a:br>
              <a:rPr lang="en-US" dirty="0"/>
            </a:br>
            <a:r>
              <a:rPr lang="en-US" dirty="0"/>
              <a:t>Black. </a:t>
            </a:r>
            <a:br>
              <a:rPr lang="en-US" dirty="0"/>
            </a:br>
            <a:r>
              <a:rPr lang="en-US" dirty="0"/>
              <a:t>44 pt.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F882C2-F61F-B14E-BC21-C0C3E35829BF}"/>
              </a:ext>
            </a:extLst>
          </p:cNvPr>
          <p:cNvSpPr/>
          <p:nvPr userDrawn="1"/>
        </p:nvSpPr>
        <p:spPr>
          <a:xfrm rot="16200000">
            <a:off x="4515439" y="-4515442"/>
            <a:ext cx="113122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D2C70-D9C2-0C45-BCB7-F9F7E021C4D1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30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AEDA6-62C7-2B47-9AAA-CC21CCC3C706}"/>
              </a:ext>
            </a:extLst>
          </p:cNvPr>
          <p:cNvSpPr/>
          <p:nvPr userDrawn="1"/>
        </p:nvSpPr>
        <p:spPr>
          <a:xfrm rot="16200000">
            <a:off x="4514333" y="-1278576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68E533-36FC-F942-93B2-05C9B0EDFF1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30BCC-2C07-004A-8821-A69FA32C6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3" cy="32616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A26DA8-3CF4-D245-AD96-F3914297793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smtClean="0">
                <a:solidFill>
                  <a:schemeClr val="tx1"/>
                </a:solidFill>
                <a:latin typeface="+mj-lt"/>
                <a:cs typeface="DIN-Light"/>
              </a:rPr>
              <a:pPr algn="r"/>
              <a:t>‹#›</a:t>
            </a:fld>
            <a:endParaRPr lang="en-US" sz="7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749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Photo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BCE324E-225F-984C-8FB5-B7AE1D3AF0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A4545-CF1F-E244-BE7F-1C4CC31345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35A89A-A0C0-474C-8D7A-D3D9D1DB2A19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8D45A-064E-6C41-B546-48AB1C5B1B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357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EA9BAB-8CD8-8749-8EEB-EE64CE37BDEB}"/>
              </a:ext>
            </a:extLst>
          </p:cNvPr>
          <p:cNvSpPr/>
          <p:nvPr userDrawn="1"/>
        </p:nvSpPr>
        <p:spPr>
          <a:xfrm>
            <a:off x="-17" y="0"/>
            <a:ext cx="9144005" cy="3235769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E0F5D7-83EA-564D-9799-03E6E973A54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6456C0E-AFD4-FB47-88FE-EB894C18ED5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663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67078"/>
            <a:ext cx="5486400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7342"/>
            <a:ext cx="4871884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Subhead here. All caps.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1940602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546" r:id="rId3"/>
    <p:sldLayoutId id="2147484548" r:id="rId4"/>
    <p:sldLayoutId id="2147484492" r:id="rId5"/>
    <p:sldLayoutId id="2147484445" r:id="rId6"/>
    <p:sldLayoutId id="2147484446" r:id="rId7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32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0" indent="0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None/>
        <a:defRPr sz="1100" kern="1200" cap="none" spc="0" baseline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742913" indent="-285736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1E46A38-1A9B-994A-AAF8-C0BAE43C0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100487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2" r:id="rId1"/>
    <p:sldLayoutId id="2147484393" r:id="rId2"/>
    <p:sldLayoutId id="2147484537" r:id="rId3"/>
    <p:sldLayoutId id="2147484538" r:id="rId4"/>
    <p:sldLayoutId id="2147484534" r:id="rId5"/>
    <p:sldLayoutId id="2147484533" r:id="rId6"/>
    <p:sldLayoutId id="2147484552" r:id="rId7"/>
    <p:sldLayoutId id="2147484553" r:id="rId8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E48EFBD0-1015-8C40-8C56-F9B3A143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4170823-C66A-4F00-83ED-24FECE1B1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0013"/>
            <a:ext cx="82296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847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424" r:id="rId3"/>
    <p:sldLayoutId id="2147484425" r:id="rId4"/>
    <p:sldLayoutId id="2147484426" r:id="rId5"/>
    <p:sldLayoutId id="2147484427" r:id="rId6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b="0" i="0" kern="1200" spc="0">
          <a:solidFill>
            <a:schemeClr val="accent6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b="0" i="0" kern="1200" spc="0">
          <a:solidFill>
            <a:schemeClr val="accent6"/>
          </a:solidFill>
          <a:latin typeface="Helvetica" pitchFamily="2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0120"/>
            <a:ext cx="8295288" cy="707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3F2BB09-D8B2-1B46-AF94-05FF5BD3C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95288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A53C4-6A55-204D-9C2E-0341595088F6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55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8" r:id="rId1"/>
    <p:sldLayoutId id="2147484210" r:id="rId2"/>
    <p:sldLayoutId id="2147484334" r:id="rId3"/>
    <p:sldLayoutId id="2147484397" r:id="rId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9399" y="350121"/>
            <a:ext cx="3878317" cy="105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Black.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</p:spTree>
    <p:extLst>
      <p:ext uri="{BB962C8B-B14F-4D97-AF65-F5344CB8AC3E}">
        <p14:creationId xmlns:p14="http://schemas.microsoft.com/office/powerpoint/2010/main" val="39732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539" r:id="rId3"/>
    <p:sldLayoutId id="2147484540" r:id="rId4"/>
    <p:sldLayoutId id="2147484403" r:id="rId5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lang="en-US" sz="1600" b="0" kern="1200" cap="none" spc="0" baseline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lang="en-US" sz="14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lang="en-US" sz="12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lang="en-US" sz="1200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lang="en-US" sz="1200" kern="1200" smtClean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FCA75-5DD2-D644-9B78-CC4FECA3673F}"/>
              </a:ext>
            </a:extLst>
          </p:cNvPr>
          <p:cNvPicPr>
            <a:picLocks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429365-D196-F444-8DDA-39CE2888E3C2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226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320" r:id="rId7"/>
    <p:sldLayoutId id="2147484252" r:id="rId8"/>
    <p:sldLayoutId id="2147484407" r:id="rId9"/>
    <p:sldLayoutId id="2147484531" r:id="rId10"/>
    <p:sldLayoutId id="2147484532" r:id="rId11"/>
    <p:sldLayoutId id="2147484515" r:id="rId12"/>
    <p:sldLayoutId id="2147484516" r:id="rId13"/>
    <p:sldLayoutId id="2147484517" r:id="rId14"/>
    <p:sldLayoutId id="2147484519" r:id="rId15"/>
    <p:sldLayoutId id="2147484520" r:id="rId16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EDF5A6-3BF1-9341-88F4-38B7B3E22869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136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White. 24 pt.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61FD95-2080-FC48-9C3C-BF205898B086}"/>
              </a:ext>
            </a:extLst>
          </p:cNvPr>
          <p:cNvPicPr>
            <a:picLocks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6ED74C-C8EE-014B-B035-9AF05A353B14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625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9" r:id="rId1"/>
    <p:sldLayoutId id="2147484410" r:id="rId2"/>
    <p:sldLayoutId id="2147484411" r:id="rId3"/>
    <p:sldLayoutId id="2147484412" r:id="rId4"/>
    <p:sldLayoutId id="2147484417" r:id="rId5"/>
    <p:sldLayoutId id="2147484418" r:id="rId6"/>
    <p:sldLayoutId id="2147484419" r:id="rId7"/>
    <p:sldLayoutId id="2147484421" r:id="rId8"/>
    <p:sldLayoutId id="2147484535" r:id="rId9"/>
    <p:sldLayoutId id="2147484536" r:id="rId10"/>
    <p:sldLayoutId id="2147484508" r:id="rId11"/>
    <p:sldLayoutId id="2147484511" r:id="rId12"/>
    <p:sldLayoutId id="2147484513" r:id="rId13"/>
    <p:sldLayoutId id="2147484514" r:id="rId1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EDF5A6-3BF1-9341-88F4-38B7B3E22869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White. 24 pt.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A5F7B2-6BD4-E949-A455-DCF13F8CF5E6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844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16" r:id="rId1"/>
    <p:sldLayoutId id="2147484541" r:id="rId2"/>
    <p:sldLayoutId id="2147484544" r:id="rId3"/>
    <p:sldLayoutId id="2147484554" r:id="rId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pdf/1809.10717.pdf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901F-D8A3-7242-8599-A51915AE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1073447"/>
            <a:ext cx="3665913" cy="1840234"/>
          </a:xfrm>
        </p:spPr>
        <p:txBody>
          <a:bodyPr/>
          <a:lstStyle/>
          <a:p>
            <a:r>
              <a:rPr lang="en-US" sz="2800" dirty="0"/>
              <a:t>Autoencoders POC</a:t>
            </a:r>
            <a:br>
              <a:rPr lang="en-US" sz="2000" dirty="0"/>
            </a:br>
            <a:br>
              <a:rPr lang="en-US" sz="1400" dirty="0"/>
            </a:br>
            <a:r>
              <a:rPr lang="en-US" sz="1800" dirty="0"/>
              <a:t>Peter Chen </a:t>
            </a:r>
            <a:br>
              <a:rPr lang="en-US" sz="1400" dirty="0"/>
            </a:br>
            <a:r>
              <a:rPr lang="en-US" sz="1400" dirty="0"/>
              <a:t>Georgia Tech CSE678 Fall 2019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0043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D6638E-C63E-BF46-AC34-AFAE5AAD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Topology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03586F-6118-9443-933E-A5140AD3F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22259"/>
              </p:ext>
            </p:extLst>
          </p:nvPr>
        </p:nvGraphicFramePr>
        <p:xfrm>
          <a:off x="1875390" y="2188740"/>
          <a:ext cx="4703640" cy="14478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75910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1175910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1175910">
                  <a:extLst>
                    <a:ext uri="{9D8B030D-6E8A-4147-A177-3AD203B41FA5}">
                      <a16:colId xmlns:a16="http://schemas.microsoft.com/office/drawing/2014/main" val="381075756"/>
                    </a:ext>
                  </a:extLst>
                </a:gridCol>
                <a:gridCol w="1175910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Hidden Layer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32-16-8-16-32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.682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.655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1107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16875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.368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.257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.68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.65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2BBE741-4511-7A49-A294-33861CF48C41}"/>
              </a:ext>
            </a:extLst>
          </p:cNvPr>
          <p:cNvSpPr txBox="1"/>
          <p:nvPr/>
        </p:nvSpPr>
        <p:spPr>
          <a:xfrm>
            <a:off x="557938" y="1022888"/>
            <a:ext cx="4014061" cy="9387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3 sigma threshold based on training residuals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prediction interval = 1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Batch size = 12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Epochs = Train until loss curve tapers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8F3C077-66B9-FB48-94F6-CFE2CBB8AC7B}"/>
              </a:ext>
            </a:extLst>
          </p:cNvPr>
          <p:cNvSpPr/>
          <p:nvPr/>
        </p:nvSpPr>
        <p:spPr>
          <a:xfrm>
            <a:off x="2258064" y="4576972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 Layer auto encoder performed the best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Performance hovers around ~.68 AUC</a:t>
            </a:r>
          </a:p>
        </p:txBody>
      </p:sp>
    </p:spTree>
    <p:extLst>
      <p:ext uri="{BB962C8B-B14F-4D97-AF65-F5344CB8AC3E}">
        <p14:creationId xmlns:p14="http://schemas.microsoft.com/office/powerpoint/2010/main" val="154146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D6638E-C63E-BF46-AC34-AFAE5AAD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Feature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03586F-6118-9443-933E-A5140AD3F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125499"/>
              </p:ext>
            </p:extLst>
          </p:nvPr>
        </p:nvGraphicFramePr>
        <p:xfrm>
          <a:off x="1883140" y="2234777"/>
          <a:ext cx="4703640" cy="196133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75910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1175910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1175910">
                  <a:extLst>
                    <a:ext uri="{9D8B030D-6E8A-4147-A177-3AD203B41FA5}">
                      <a16:colId xmlns:a16="http://schemas.microsoft.com/office/drawing/2014/main" val="381075756"/>
                    </a:ext>
                  </a:extLst>
                </a:gridCol>
                <a:gridCol w="1175910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Hidden Layer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All features - 59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Top 20 </a:t>
                      </a:r>
                      <a:r>
                        <a:rPr lang="en-US" sz="1100" dirty="0" err="1"/>
                        <a:t>XGBoost</a:t>
                      </a:r>
                      <a:r>
                        <a:rPr lang="en-US" sz="1100" dirty="0"/>
                        <a:t>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Top 10 </a:t>
                      </a:r>
                      <a:r>
                        <a:rPr lang="en-US" sz="1100" dirty="0" err="1"/>
                        <a:t>XGBoost</a:t>
                      </a:r>
                      <a:r>
                        <a:rPr lang="en-US" sz="1100" dirty="0"/>
                        <a:t>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16-8-16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10-8-10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981756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1107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.084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16875"/>
                  </a:ext>
                </a:extLst>
              </a:tr>
              <a:tr h="29077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.187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.60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.67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2BBE741-4511-7A49-A294-33861CF48C41}"/>
              </a:ext>
            </a:extLst>
          </p:cNvPr>
          <p:cNvSpPr txBox="1"/>
          <p:nvPr/>
        </p:nvSpPr>
        <p:spPr>
          <a:xfrm>
            <a:off x="557938" y="1022888"/>
            <a:ext cx="4014061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EA93C-640D-F94F-A202-73DD8AA11C63}"/>
              </a:ext>
            </a:extLst>
          </p:cNvPr>
          <p:cNvSpPr txBox="1"/>
          <p:nvPr/>
        </p:nvSpPr>
        <p:spPr>
          <a:xfrm>
            <a:off x="557938" y="1022888"/>
            <a:ext cx="4014061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3 sigma threshold based on training residuals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prediction interval = 1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Batch size = 12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Epochs = Train until loss curve tapers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Topology – tune for each feature set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FB0594-230B-7240-B66D-ED4696FA7A17}"/>
              </a:ext>
            </a:extLst>
          </p:cNvPr>
          <p:cNvSpPr/>
          <p:nvPr/>
        </p:nvSpPr>
        <p:spPr>
          <a:xfrm>
            <a:off x="2258063" y="4502075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Preliminary Feature selection did not improve model</a:t>
            </a:r>
          </a:p>
        </p:txBody>
      </p:sp>
    </p:spTree>
    <p:extLst>
      <p:ext uri="{BB962C8B-B14F-4D97-AF65-F5344CB8AC3E}">
        <p14:creationId xmlns:p14="http://schemas.microsoft.com/office/powerpoint/2010/main" val="4013031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D6638E-C63E-BF46-AC34-AFAE5AAD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Comparison to K means clustering anomaly detection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D5E46D-132F-0246-8A6A-FAC8261B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5" y="2254809"/>
            <a:ext cx="1693547" cy="19557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B9DDD3-431A-9A45-BE6F-C41FF513AF39}"/>
              </a:ext>
            </a:extLst>
          </p:cNvPr>
          <p:cNvSpPr txBox="1"/>
          <p:nvPr/>
        </p:nvSpPr>
        <p:spPr>
          <a:xfrm>
            <a:off x="372136" y="1076509"/>
            <a:ext cx="1927437" cy="4078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000" dirty="0">
                <a:latin typeface="Helvetica" pitchFamily="2" charset="0"/>
              </a:rPr>
              <a:t>Step 1: Chose 5 </a:t>
            </a:r>
            <a:r>
              <a:rPr lang="en-US" sz="1050" dirty="0">
                <a:latin typeface="Helvetica" pitchFamily="2" charset="0"/>
              </a:rPr>
              <a:t>clusters</a:t>
            </a:r>
            <a:r>
              <a:rPr lang="en-US" sz="1000" dirty="0">
                <a:latin typeface="Helvetica" pitchFamily="2" charset="0"/>
              </a:rPr>
              <a:t> based on SSE elbow plot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ACB6731D-D651-E145-843F-EF8B554CCC42}"/>
              </a:ext>
            </a:extLst>
          </p:cNvPr>
          <p:cNvSpPr/>
          <p:nvPr/>
        </p:nvSpPr>
        <p:spPr>
          <a:xfrm rot="10800000">
            <a:off x="2029416" y="3118946"/>
            <a:ext cx="222760" cy="306888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726DF7-1A58-C84D-9FED-C656DE30424B}"/>
              </a:ext>
            </a:extLst>
          </p:cNvPr>
          <p:cNvSpPr txBox="1"/>
          <p:nvPr/>
        </p:nvSpPr>
        <p:spPr>
          <a:xfrm>
            <a:off x="2904889" y="1072023"/>
            <a:ext cx="2794453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algn="l"/>
            <a:r>
              <a:rPr lang="en-US" sz="1000" dirty="0">
                <a:latin typeface="Helvetica" pitchFamily="2" charset="0"/>
              </a:rPr>
              <a:t>Step 2: Fit clusters on train data (non-failures)</a:t>
            </a:r>
          </a:p>
          <a:p>
            <a:pPr marL="7938" algn="l"/>
            <a:endParaRPr lang="en-US" sz="1000" dirty="0">
              <a:latin typeface="Helvetica" pitchFamily="2" charset="0"/>
            </a:endParaRPr>
          </a:p>
          <a:p>
            <a:pPr marL="7938" algn="l"/>
            <a:r>
              <a:rPr lang="en-US" sz="1000" dirty="0">
                <a:latin typeface="Helvetica" pitchFamily="2" charset="0"/>
              </a:rPr>
              <a:t>Step 3: Obtain L2 distances to 5 centroids for test data </a:t>
            </a:r>
          </a:p>
          <a:p>
            <a:pPr marL="7938" algn="l"/>
            <a:r>
              <a:rPr lang="en-US" sz="1000" dirty="0">
                <a:latin typeface="Helvetica" pitchFamily="2" charset="0"/>
              </a:rPr>
              <a:t> </a:t>
            </a:r>
          </a:p>
          <a:p>
            <a:pPr marL="7938" indent="0" algn="l">
              <a:buNone/>
            </a:pPr>
            <a:r>
              <a:rPr lang="en-US" sz="1000" dirty="0">
                <a:latin typeface="Helvetica" pitchFamily="2" charset="0"/>
              </a:rPr>
              <a:t>Step 3: Find max distance out of 5 distances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8D26E762-057B-0D4F-B40C-2AABE8FD81CE}"/>
              </a:ext>
            </a:extLst>
          </p:cNvPr>
          <p:cNvSpPr/>
          <p:nvPr/>
        </p:nvSpPr>
        <p:spPr>
          <a:xfrm rot="10800000">
            <a:off x="5015338" y="3118946"/>
            <a:ext cx="270645" cy="306888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9A494-30D6-3745-A818-8D1FE1AA2106}"/>
              </a:ext>
            </a:extLst>
          </p:cNvPr>
          <p:cNvSpPr txBox="1"/>
          <p:nvPr/>
        </p:nvSpPr>
        <p:spPr>
          <a:xfrm>
            <a:off x="6086559" y="1072023"/>
            <a:ext cx="2839969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000" dirty="0">
                <a:latin typeface="Helvetica" pitchFamily="2" charset="0"/>
              </a:rPr>
              <a:t>Step 4: Classify based on 3 sigma threshold based on training data </a:t>
            </a:r>
          </a:p>
          <a:p>
            <a:pPr marL="7938" indent="0" algn="l">
              <a:buNone/>
            </a:pPr>
            <a:endParaRPr lang="en-US" sz="1000" dirty="0">
              <a:latin typeface="Helvetica" pitchFamily="2" charset="0"/>
            </a:endParaRPr>
          </a:p>
          <a:p>
            <a:pPr marL="7938" indent="0" algn="l">
              <a:buNone/>
            </a:pPr>
            <a:r>
              <a:rPr lang="en-US" sz="1000" dirty="0">
                <a:latin typeface="Helvetica" pitchFamily="2" charset="0"/>
              </a:rPr>
              <a:t>Early interval = 1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F2E426F-3B4F-094B-9C34-B90E8CAAE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594319"/>
              </p:ext>
            </p:extLst>
          </p:nvPr>
        </p:nvGraphicFramePr>
        <p:xfrm>
          <a:off x="5430033" y="2548490"/>
          <a:ext cx="3306870" cy="121335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02290">
                  <a:extLst>
                    <a:ext uri="{9D8B030D-6E8A-4147-A177-3AD203B41FA5}">
                      <a16:colId xmlns:a16="http://schemas.microsoft.com/office/drawing/2014/main" val="3640243344"/>
                    </a:ext>
                  </a:extLst>
                </a:gridCol>
                <a:gridCol w="1102290">
                  <a:extLst>
                    <a:ext uri="{9D8B030D-6E8A-4147-A177-3AD203B41FA5}">
                      <a16:colId xmlns:a16="http://schemas.microsoft.com/office/drawing/2014/main" val="2062944953"/>
                    </a:ext>
                  </a:extLst>
                </a:gridCol>
                <a:gridCol w="1102290">
                  <a:extLst>
                    <a:ext uri="{9D8B030D-6E8A-4147-A177-3AD203B41FA5}">
                      <a16:colId xmlns:a16="http://schemas.microsoft.com/office/drawing/2014/main" val="1795616189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Early Interval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Autoencoder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 means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32833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254635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93951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062713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.58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97642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2020473F-C5E6-794A-979B-3CC90EF7D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707" y="2303380"/>
            <a:ext cx="25781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66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057667-DBE8-9D41-8414-3DF8B3AD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</p:spPr>
        <p:txBody>
          <a:bodyPr/>
          <a:lstStyle/>
          <a:p>
            <a:r>
              <a:rPr lang="en-US" dirty="0"/>
              <a:t>Visualization of encoded representation with t-</a:t>
            </a:r>
            <a:r>
              <a:rPr lang="en-US" dirty="0" err="1"/>
              <a:t>sne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8C6474-488A-D44B-ABBA-25E4366FB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9" y="1136970"/>
            <a:ext cx="2650320" cy="2760960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F1909B69-2B84-C340-9461-747D28E835E0}"/>
              </a:ext>
            </a:extLst>
          </p:cNvPr>
          <p:cNvSpPr/>
          <p:nvPr/>
        </p:nvSpPr>
        <p:spPr>
          <a:xfrm>
            <a:off x="2342367" y="2404716"/>
            <a:ext cx="281835" cy="185542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86D48-9020-6F47-8EF5-E36C19FAD9D9}"/>
              </a:ext>
            </a:extLst>
          </p:cNvPr>
          <p:cNvSpPr txBox="1"/>
          <p:nvPr/>
        </p:nvSpPr>
        <p:spPr>
          <a:xfrm>
            <a:off x="2644054" y="2243571"/>
            <a:ext cx="2110636" cy="5078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36538" indent="-228600" algn="l">
              <a:buAutoNum type="arabicPeriod"/>
            </a:pPr>
            <a:r>
              <a:rPr lang="en-US" sz="900" dirty="0">
                <a:latin typeface="Helvetica" pitchFamily="2" charset="0"/>
              </a:rPr>
              <a:t>Extract outputs (entire dataset)</a:t>
            </a:r>
          </a:p>
          <a:p>
            <a:pPr marL="236538" indent="-228600" algn="l">
              <a:buAutoNum type="arabicPeriod"/>
            </a:pPr>
            <a:r>
              <a:rPr lang="en-US" sz="900" dirty="0">
                <a:latin typeface="Helvetica" pitchFamily="2" charset="0"/>
              </a:rPr>
              <a:t>Fit TSNE with 2 components </a:t>
            </a:r>
          </a:p>
          <a:p>
            <a:pPr marL="236538" indent="-228600" algn="l">
              <a:buAutoNum type="arabicPeriod"/>
            </a:pPr>
            <a:r>
              <a:rPr lang="en-US" sz="900" dirty="0">
                <a:latin typeface="Helvetica" pitchFamily="2" charset="0"/>
              </a:rPr>
              <a:t>Plot – color code by early interval</a:t>
            </a:r>
          </a:p>
        </p:txBody>
      </p:sp>
    </p:spTree>
    <p:extLst>
      <p:ext uri="{BB962C8B-B14F-4D97-AF65-F5344CB8AC3E}">
        <p14:creationId xmlns:p14="http://schemas.microsoft.com/office/powerpoint/2010/main" val="3380796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E12CB3-B2F1-2542-8D75-C0E3C8E1F3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50838" indent="-342900">
              <a:buFont typeface="+mj-lt"/>
              <a:buAutoNum type="arabicPeriod"/>
            </a:pPr>
            <a:r>
              <a:rPr lang="en-US" dirty="0"/>
              <a:t>Benchmark against other datasets </a:t>
            </a:r>
          </a:p>
          <a:p>
            <a:pPr marL="350838" indent="-342900">
              <a:buFont typeface="+mj-lt"/>
              <a:buAutoNum type="arabicPeriod"/>
            </a:pPr>
            <a:r>
              <a:rPr lang="en-US" dirty="0"/>
              <a:t>Develop code base for reuse</a:t>
            </a:r>
          </a:p>
          <a:p>
            <a:pPr marL="350838" indent="-342900">
              <a:buFont typeface="+mj-lt"/>
              <a:buAutoNum type="arabicPeriod"/>
            </a:pPr>
            <a:r>
              <a:rPr lang="en-US" dirty="0"/>
              <a:t>Assess time series autoencoders and variational autoencoders</a:t>
            </a:r>
          </a:p>
          <a:p>
            <a:pPr marL="350838" indent="-342900">
              <a:buFont typeface="+mj-lt"/>
              <a:buAutoNum type="arabicPeriod"/>
            </a:pPr>
            <a:r>
              <a:rPr lang="en-US" dirty="0"/>
              <a:t>Find other ways to assess reconstruction errors </a:t>
            </a:r>
          </a:p>
          <a:p>
            <a:pPr marL="350838" indent="-342900">
              <a:buFont typeface="+mj-lt"/>
              <a:buAutoNum type="arabicPeriod"/>
            </a:pPr>
            <a:r>
              <a:rPr lang="en-US" dirty="0"/>
              <a:t>Apply to UTC use case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C170B3-5835-A546-BA3E-4BE11B82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889410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137BA6-3CF7-7340-A261-9B2BBF175E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7938" indent="0">
              <a:buNone/>
            </a:pPr>
            <a:r>
              <a:rPr lang="en-US" dirty="0"/>
              <a:t>Problem</a:t>
            </a:r>
          </a:p>
          <a:p>
            <a:r>
              <a:rPr lang="en-US" sz="1200" dirty="0"/>
              <a:t>Detect when a complex system is deviating from normal behavior and is at risk of failure using sensor data </a:t>
            </a:r>
          </a:p>
          <a:p>
            <a:r>
              <a:rPr lang="en-US" sz="1200" dirty="0"/>
              <a:t>Ex. Aircraft engine stall, fire, mechanical imbalance, vibration failure</a:t>
            </a:r>
          </a:p>
          <a:p>
            <a:pPr marL="7938" indent="0">
              <a:buNone/>
            </a:pPr>
            <a:endParaRPr lang="en-US" dirty="0"/>
          </a:p>
          <a:p>
            <a:pPr marL="7938" indent="0">
              <a:buNone/>
            </a:pPr>
            <a:r>
              <a:rPr lang="en-US" dirty="0"/>
              <a:t>Challenges</a:t>
            </a:r>
          </a:p>
          <a:p>
            <a:r>
              <a:rPr lang="en-US" sz="1200" dirty="0"/>
              <a:t>Lack of failure data -  extreme class imbalance</a:t>
            </a:r>
          </a:p>
          <a:p>
            <a:r>
              <a:rPr lang="en-US" sz="1200" dirty="0"/>
              <a:t>High Dimensional – Difficult to visualize and cluster</a:t>
            </a:r>
          </a:p>
          <a:p>
            <a:r>
              <a:rPr lang="en-US" sz="1200" dirty="0"/>
              <a:t>Traditional techniques may not be effective and adaptative  </a:t>
            </a:r>
          </a:p>
          <a:p>
            <a:pPr lvl="1"/>
            <a:r>
              <a:rPr lang="en-US" sz="1000" dirty="0"/>
              <a:t>supervised learning, classification, thresholding, rule based, distance from centroid </a:t>
            </a:r>
          </a:p>
          <a:p>
            <a:pPr marL="7938" indent="0">
              <a:buNone/>
            </a:pPr>
            <a:endParaRPr lang="en-US" dirty="0"/>
          </a:p>
          <a:p>
            <a:pPr marL="7938" indent="0">
              <a:buNone/>
            </a:pPr>
            <a:r>
              <a:rPr lang="en-US" dirty="0"/>
              <a:t>Potential Solution</a:t>
            </a:r>
          </a:p>
          <a:p>
            <a:r>
              <a:rPr lang="en-US" sz="1200" dirty="0"/>
              <a:t>Unsupervised learning using autoencoders </a:t>
            </a:r>
          </a:p>
          <a:p>
            <a:pPr marL="688975" lvl="1" indent="-228600">
              <a:buAutoNum type="arabicPeriod"/>
            </a:pPr>
            <a:r>
              <a:rPr lang="en-US" sz="1000" dirty="0"/>
              <a:t>Learn to predict nominal behavior accurately and precisely</a:t>
            </a:r>
          </a:p>
          <a:p>
            <a:pPr marL="688975" lvl="1" indent="-228600">
              <a:buAutoNum type="arabicPeriod"/>
            </a:pPr>
            <a:r>
              <a:rPr lang="en-US" sz="1000" dirty="0"/>
              <a:t>Assess reconstruction error for new data points to determine likelihood of anomaly</a:t>
            </a:r>
          </a:p>
          <a:p>
            <a:endParaRPr lang="en-US" sz="1200" dirty="0"/>
          </a:p>
          <a:p>
            <a:endParaRPr lang="en-US" sz="1000" dirty="0"/>
          </a:p>
          <a:p>
            <a:pPr marL="7938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4636ED-3627-444E-A9EA-930FC4C0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 for rare events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8C2E51-ACAD-1B41-83DD-13D411761049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141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62A3AF-B781-804E-B6E4-48E93311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Autoencoders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65C8FB-8FF3-E740-8663-51544F8B08CA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A39115F-B244-CB41-AF1B-95FB30115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1051035"/>
            <a:ext cx="4926632" cy="3543588"/>
          </a:xfrm>
        </p:spPr>
        <p:txBody>
          <a:bodyPr/>
          <a:lstStyle/>
          <a:p>
            <a:endParaRPr lang="en-US" sz="900" dirty="0"/>
          </a:p>
          <a:p>
            <a:pPr>
              <a:spcAft>
                <a:spcPts val="600"/>
              </a:spcAft>
            </a:pPr>
            <a:r>
              <a:rPr lang="en-US" sz="1400" dirty="0"/>
              <a:t>Symmetric neural network where inputs = outputs 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Utilize a bottleneck to reduce dimensionality to Learn a simpler representation of the data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Similar to Principal Component Analysis (PCA) except that autoencoders are non-linear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Common use case - anomaly detection, image processing, information retrieval </a:t>
            </a:r>
          </a:p>
          <a:p>
            <a:pPr>
              <a:spcAft>
                <a:spcPts val="600"/>
              </a:spcAft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D1EB33-0FF2-DB44-BD54-C5D79C4F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423" y="844549"/>
            <a:ext cx="2846242" cy="2313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AD911-B264-A541-9496-1E7345BB1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461" y="3664788"/>
            <a:ext cx="2823713" cy="7829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633B31-9106-DD4C-BD0C-AC89FD7C6B17}"/>
              </a:ext>
            </a:extLst>
          </p:cNvPr>
          <p:cNvSpPr txBox="1"/>
          <p:nvPr/>
        </p:nvSpPr>
        <p:spPr>
          <a:xfrm>
            <a:off x="6537806" y="3431593"/>
            <a:ext cx="18717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Example Use Case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ECF27F-0424-BE49-B3A8-2317D22B8190}"/>
              </a:ext>
            </a:extLst>
          </p:cNvPr>
          <p:cNvSpPr txBox="1"/>
          <p:nvPr/>
        </p:nvSpPr>
        <p:spPr>
          <a:xfrm>
            <a:off x="6537806" y="582939"/>
            <a:ext cx="18717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Autoencoder structure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8F944-EC5D-3845-B81D-F441947C5B67}"/>
              </a:ext>
            </a:extLst>
          </p:cNvPr>
          <p:cNvSpPr txBox="1"/>
          <p:nvPr/>
        </p:nvSpPr>
        <p:spPr>
          <a:xfrm>
            <a:off x="6889630" y="2265872"/>
            <a:ext cx="125538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bottleneck</a:t>
            </a:r>
          </a:p>
        </p:txBody>
      </p:sp>
    </p:spTree>
    <p:extLst>
      <p:ext uri="{BB962C8B-B14F-4D97-AF65-F5344CB8AC3E}">
        <p14:creationId xmlns:p14="http://schemas.microsoft.com/office/powerpoint/2010/main" val="3340417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D24A07-258D-5948-9A32-73078F4F5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918995"/>
            <a:ext cx="6221546" cy="354358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100" dirty="0">
                <a:hlinkClick r:id="rId2"/>
              </a:rPr>
              <a:t>https://arxiv.org/pdf/1809.10717.pdf</a:t>
            </a:r>
            <a:endParaRPr lang="en-US" sz="1100" dirty="0"/>
          </a:p>
          <a:p>
            <a:pPr>
              <a:spcAft>
                <a:spcPts val="600"/>
              </a:spcAft>
            </a:pPr>
            <a:r>
              <a:rPr lang="en-US" sz="1100" dirty="0"/>
              <a:t>Time series dataset of paper mill with 60 sensor parameters and 1 binary target variable indicating failures</a:t>
            </a:r>
          </a:p>
          <a:p>
            <a:pPr lvl="1">
              <a:spcAft>
                <a:spcPts val="600"/>
              </a:spcAft>
            </a:pPr>
            <a:r>
              <a:rPr lang="en-US" sz="900" dirty="0"/>
              <a:t>Failures represent when the paper breaks, breaks can take over 1 hour to resolve</a:t>
            </a:r>
          </a:p>
          <a:p>
            <a:pPr>
              <a:spcAft>
                <a:spcPts val="600"/>
              </a:spcAft>
            </a:pPr>
            <a:r>
              <a:rPr lang="en-US" sz="1100" dirty="0"/>
              <a:t>~18K records over 1 month of usage (sampled every 2 minutes)</a:t>
            </a:r>
          </a:p>
          <a:p>
            <a:pPr>
              <a:spcAft>
                <a:spcPts val="600"/>
              </a:spcAft>
            </a:pPr>
            <a:r>
              <a:rPr lang="en-US" sz="1100" dirty="0"/>
              <a:t>Large class imbalance – 124 failure vs 18,274 non-failure points (failures in red)</a:t>
            </a:r>
          </a:p>
          <a:p>
            <a:pPr>
              <a:spcAft>
                <a:spcPts val="600"/>
              </a:spcAft>
            </a:pPr>
            <a:r>
              <a:rPr lang="en-US" sz="1100" dirty="0"/>
              <a:t>In the paper, the best supervised model (</a:t>
            </a:r>
            <a:r>
              <a:rPr lang="en-US" sz="1100" dirty="0" err="1"/>
              <a:t>XGBoost</a:t>
            </a:r>
            <a:r>
              <a:rPr lang="en-US" sz="1100" dirty="0"/>
              <a:t>) had F1 score of .11</a:t>
            </a:r>
          </a:p>
          <a:p>
            <a:pPr lvl="1">
              <a:spcAft>
                <a:spcPts val="600"/>
              </a:spcAft>
            </a:pPr>
            <a:r>
              <a:rPr lang="en-US" sz="900" dirty="0"/>
              <a:t>Oversampling used to balance labels with 90/10 train/test split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45EC73-B666-E349-9655-8501DED2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#1: Time series of Paper Mill Sensors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0A95F7-1205-B044-9A00-D5C93C14E4E5}"/>
              </a:ext>
            </a:extLst>
          </p:cNvPr>
          <p:cNvSpPr/>
          <p:nvPr/>
        </p:nvSpPr>
        <p:spPr>
          <a:xfrm>
            <a:off x="7432078" y="4373332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2C105-ACE0-FC45-BEF2-70505DB78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31" y="1044815"/>
            <a:ext cx="2601454" cy="1405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8FD1F-8A15-9942-8B55-1C5DB7270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15" y="3266624"/>
            <a:ext cx="2909312" cy="1638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D2425-A717-2345-82BD-9E68145F6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099" y="3264521"/>
            <a:ext cx="2856456" cy="16404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F81EE9-D2E5-9443-B7F7-8F41A4950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7380" y="3279535"/>
            <a:ext cx="2920658" cy="16382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3376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C2205-4CE4-9449-8ACE-0ADC1DD01C68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22C8523-E826-5F45-A243-28143E71A121}"/>
              </a:ext>
            </a:extLst>
          </p:cNvPr>
          <p:cNvSpPr txBox="1">
            <a:spLocks/>
          </p:cNvSpPr>
          <p:nvPr/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2400" b="1" i="0" kern="1200" cap="none" spc="0" baseline="0">
                <a:solidFill>
                  <a:schemeClr val="tx1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Data Preprocessing – Autoencoder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814C8-59D8-E14D-A551-3C2458070197}"/>
              </a:ext>
            </a:extLst>
          </p:cNvPr>
          <p:cNvSpPr txBox="1"/>
          <p:nvPr/>
        </p:nvSpPr>
        <p:spPr>
          <a:xfrm>
            <a:off x="131491" y="1597682"/>
            <a:ext cx="165800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latin typeface="Helvetica" pitchFamily="2" charset="0"/>
              </a:rPr>
              <a:t>CSV file</a:t>
            </a:r>
          </a:p>
        </p:txBody>
      </p:sp>
      <p:pic>
        <p:nvPicPr>
          <p:cNvPr id="10" name="Graphic 9" descr="Table">
            <a:extLst>
              <a:ext uri="{FF2B5EF4-FFF2-40B4-BE49-F238E27FC236}">
                <a16:creationId xmlns:a16="http://schemas.microsoft.com/office/drawing/2014/main" id="{145342A0-56BF-5F40-A211-2DDF321DF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913" y="2000591"/>
            <a:ext cx="571159" cy="571159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A75599A-B11F-DB40-BA62-3EC709C9283E}"/>
              </a:ext>
            </a:extLst>
          </p:cNvPr>
          <p:cNvSpPr/>
          <p:nvPr/>
        </p:nvSpPr>
        <p:spPr>
          <a:xfrm>
            <a:off x="1595825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Drop categorical variables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2FBE4D0-3345-B547-A69A-16D0492F2D10}"/>
              </a:ext>
            </a:extLst>
          </p:cNvPr>
          <p:cNvSpPr/>
          <p:nvPr/>
        </p:nvSpPr>
        <p:spPr>
          <a:xfrm>
            <a:off x="3180018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Binary target variable padding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666999A-DFC4-4B4F-8511-F27B5CC2C730}"/>
              </a:ext>
            </a:extLst>
          </p:cNvPr>
          <p:cNvSpPr/>
          <p:nvPr/>
        </p:nvSpPr>
        <p:spPr>
          <a:xfrm>
            <a:off x="4744389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Standard scaler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7B09919-1AF7-F145-9215-8059A7723A03}"/>
              </a:ext>
            </a:extLst>
          </p:cNvPr>
          <p:cNvSpPr/>
          <p:nvPr/>
        </p:nvSpPr>
        <p:spPr>
          <a:xfrm>
            <a:off x="6313735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Train/test split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A2F6D1-948B-4840-99DF-F20584F2F04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830265" y="2293211"/>
            <a:ext cx="34189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3E0506-FAEA-534C-90CB-A535EDEC96D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414458" y="2293211"/>
            <a:ext cx="3299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FF062E-CD73-2E41-98D9-824788F07ABC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978829" y="2293211"/>
            <a:ext cx="3349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9ED87F-E012-2E45-B1CE-0DC052B3D016}"/>
              </a:ext>
            </a:extLst>
          </p:cNvPr>
          <p:cNvSpPr txBox="1"/>
          <p:nvPr/>
        </p:nvSpPr>
        <p:spPr>
          <a:xfrm>
            <a:off x="3031364" y="2761141"/>
            <a:ext cx="1766593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Allow for early prediction intervals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713E39-D58E-784C-95C1-93E808C066CF}"/>
              </a:ext>
            </a:extLst>
          </p:cNvPr>
          <p:cNvSpPr txBox="1"/>
          <p:nvPr/>
        </p:nvSpPr>
        <p:spPr>
          <a:xfrm>
            <a:off x="1570877" y="2755098"/>
            <a:ext cx="1500187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Keep 59/61 variables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B0B818-AE9E-AE47-B3FF-5F9C542686BB}"/>
              </a:ext>
            </a:extLst>
          </p:cNvPr>
          <p:cNvSpPr txBox="1"/>
          <p:nvPr/>
        </p:nvSpPr>
        <p:spPr>
          <a:xfrm>
            <a:off x="6258444" y="2755098"/>
            <a:ext cx="237804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Train = 80% of non-failures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Test = 20% of non-failures and 100% of failures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97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3EA65C-501A-5245-96E6-EF33A6F7D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58" y="354715"/>
            <a:ext cx="4283229" cy="568875"/>
          </a:xfrm>
        </p:spPr>
        <p:txBody>
          <a:bodyPr/>
          <a:lstStyle/>
          <a:p>
            <a:r>
              <a:rPr lang="en-US" dirty="0"/>
              <a:t>Autoencoder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37F22B-1048-3941-A334-95CE2CB5AD1A}"/>
              </a:ext>
            </a:extLst>
          </p:cNvPr>
          <p:cNvSpPr/>
          <p:nvPr/>
        </p:nvSpPr>
        <p:spPr>
          <a:xfrm>
            <a:off x="1837535" y="1797299"/>
            <a:ext cx="1329169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 layer</a:t>
            </a:r>
          </a:p>
          <a:p>
            <a:pPr algn="ctr"/>
            <a:r>
              <a:rPr lang="en-US" sz="1000" dirty="0"/>
              <a:t> (32 units)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91D63E-68B5-8C48-BB49-78946C198CB9}"/>
              </a:ext>
            </a:extLst>
          </p:cNvPr>
          <p:cNvSpPr/>
          <p:nvPr/>
        </p:nvSpPr>
        <p:spPr>
          <a:xfrm>
            <a:off x="2057667" y="2509189"/>
            <a:ext cx="888572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 layer</a:t>
            </a:r>
          </a:p>
          <a:p>
            <a:pPr algn="ctr"/>
            <a:r>
              <a:rPr lang="en-US" sz="1000" dirty="0"/>
              <a:t> (16 units)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199D82-0B37-3149-9FEB-88D202B3456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501953" y="2254499"/>
            <a:ext cx="167" cy="2546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3383E3-E4A7-574D-AA48-0A833556A048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>
            <a:off x="2501953" y="2966389"/>
            <a:ext cx="167" cy="2323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D5E3B-6BC5-104A-9222-E654F2D35AE3}"/>
              </a:ext>
            </a:extLst>
          </p:cNvPr>
          <p:cNvCxnSpPr>
            <a:cxnSpLocks/>
            <a:stCxn id="16" idx="2"/>
            <a:endCxn id="4" idx="0"/>
          </p:cNvCxnSpPr>
          <p:nvPr/>
        </p:nvCxnSpPr>
        <p:spPr>
          <a:xfrm>
            <a:off x="2502120" y="1470904"/>
            <a:ext cx="0" cy="3263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242AAA-2A61-FB4C-A085-AE025FF8FBDD}"/>
              </a:ext>
            </a:extLst>
          </p:cNvPr>
          <p:cNvCxnSpPr>
            <a:cxnSpLocks/>
            <a:stCxn id="17" idx="2"/>
            <a:endCxn id="35" idx="0"/>
          </p:cNvCxnSpPr>
          <p:nvPr/>
        </p:nvCxnSpPr>
        <p:spPr>
          <a:xfrm>
            <a:off x="2502120" y="3655946"/>
            <a:ext cx="0" cy="39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FDD964-CC21-C144-A3AE-74D734AC2E77}"/>
              </a:ext>
            </a:extLst>
          </p:cNvPr>
          <p:cNvSpPr txBox="1"/>
          <p:nvPr/>
        </p:nvSpPr>
        <p:spPr>
          <a:xfrm>
            <a:off x="1412567" y="1209294"/>
            <a:ext cx="2179105" cy="2616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solidFill>
                  <a:schemeClr val="accent1"/>
                </a:solidFill>
                <a:latin typeface="Helvetica" pitchFamily="2" charset="0"/>
              </a:rPr>
              <a:t>Input – 59 sensors (nominal)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7CDBAA-DA68-0742-90D0-44FA35E5CF6E}"/>
              </a:ext>
            </a:extLst>
          </p:cNvPr>
          <p:cNvSpPr/>
          <p:nvPr/>
        </p:nvSpPr>
        <p:spPr>
          <a:xfrm>
            <a:off x="1837535" y="3198746"/>
            <a:ext cx="1329169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 layer</a:t>
            </a:r>
          </a:p>
          <a:p>
            <a:pPr algn="ctr"/>
            <a:r>
              <a:rPr lang="en-US" sz="1000" dirty="0"/>
              <a:t> (32 units)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534C20-231F-D740-A098-D5E708FFD6A6}"/>
              </a:ext>
            </a:extLst>
          </p:cNvPr>
          <p:cNvSpPr txBox="1"/>
          <p:nvPr/>
        </p:nvSpPr>
        <p:spPr>
          <a:xfrm>
            <a:off x="2946239" y="2628210"/>
            <a:ext cx="96058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bottleneck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FD4847-54C2-6F43-9283-835FB606EB9D}"/>
              </a:ext>
            </a:extLst>
          </p:cNvPr>
          <p:cNvCxnSpPr/>
          <p:nvPr/>
        </p:nvCxnSpPr>
        <p:spPr>
          <a:xfrm>
            <a:off x="4572000" y="59821"/>
            <a:ext cx="0" cy="48540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itle 2">
            <a:extLst>
              <a:ext uri="{FF2B5EF4-FFF2-40B4-BE49-F238E27FC236}">
                <a16:creationId xmlns:a16="http://schemas.microsoft.com/office/drawing/2014/main" id="{06E572A0-0278-1B4E-B4DB-515D8C91147E}"/>
              </a:ext>
            </a:extLst>
          </p:cNvPr>
          <p:cNvSpPr txBox="1">
            <a:spLocks/>
          </p:cNvSpPr>
          <p:nvPr/>
        </p:nvSpPr>
        <p:spPr>
          <a:xfrm>
            <a:off x="5281161" y="350120"/>
            <a:ext cx="3153535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2400" b="1" i="0" kern="1200" cap="none" spc="0" baseline="0">
                <a:solidFill>
                  <a:schemeClr val="tx1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Anomaly Detection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99584-98FD-F14B-B275-4FA1F53E4AD1}"/>
              </a:ext>
            </a:extLst>
          </p:cNvPr>
          <p:cNvSpPr txBox="1"/>
          <p:nvPr/>
        </p:nvSpPr>
        <p:spPr>
          <a:xfrm>
            <a:off x="4792465" y="1045478"/>
            <a:ext cx="4043882" cy="213904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36538" indent="-228600" algn="l">
              <a:spcAft>
                <a:spcPts val="600"/>
              </a:spcAft>
              <a:buAutoNum type="arabicPeriod"/>
            </a:pPr>
            <a:r>
              <a:rPr lang="en-US" sz="1200" dirty="0">
                <a:latin typeface="Helvetica" pitchFamily="2" charset="0"/>
              </a:rPr>
              <a:t>Train on non-failure data </a:t>
            </a:r>
          </a:p>
          <a:p>
            <a:pPr marL="236538" indent="-228600">
              <a:spcAft>
                <a:spcPts val="600"/>
              </a:spcAft>
              <a:buAutoNum type="arabicPeriod"/>
            </a:pPr>
            <a:r>
              <a:rPr lang="en-US" sz="1200" dirty="0">
                <a:latin typeface="Helvetica" pitchFamily="2" charset="0"/>
              </a:rPr>
              <a:t>Predict on test data (non- failure + failures)</a:t>
            </a:r>
          </a:p>
          <a:p>
            <a:pPr marL="236538" indent="-228600" algn="l">
              <a:spcAft>
                <a:spcPts val="600"/>
              </a:spcAft>
              <a:buAutoNum type="arabicPeriod"/>
            </a:pPr>
            <a:r>
              <a:rPr lang="en-US" sz="1200" dirty="0">
                <a:latin typeface="Helvetica" pitchFamily="2" charset="0"/>
              </a:rPr>
              <a:t>Calculate reconstruction error for test data</a:t>
            </a:r>
          </a:p>
          <a:p>
            <a:pPr marL="236538" indent="-228600" algn="l">
              <a:spcAft>
                <a:spcPts val="600"/>
              </a:spcAft>
              <a:buAutoNum type="arabicPeriod"/>
            </a:pPr>
            <a:r>
              <a:rPr lang="en-US" sz="1200" dirty="0">
                <a:latin typeface="Helvetica" pitchFamily="2" charset="0"/>
              </a:rPr>
              <a:t>Reconstruction error aggregation (mean and abs)</a:t>
            </a:r>
          </a:p>
          <a:p>
            <a:pPr marL="236538" indent="-228600" algn="l">
              <a:spcAft>
                <a:spcPts val="600"/>
              </a:spcAft>
              <a:buAutoNum type="arabicPeriod"/>
            </a:pPr>
            <a:r>
              <a:rPr lang="en-US" sz="1200" dirty="0">
                <a:latin typeface="Helvetica" pitchFamily="2" charset="0"/>
              </a:rPr>
              <a:t>Classify anomaly based on error threshold</a:t>
            </a:r>
          </a:p>
          <a:p>
            <a:pPr marL="7938" algn="l">
              <a:spcAft>
                <a:spcPts val="600"/>
              </a:spcAft>
            </a:pPr>
            <a:r>
              <a:rPr lang="en-US" sz="1200" dirty="0">
                <a:latin typeface="Helvetica" pitchFamily="2" charset="0"/>
              </a:rPr>
              <a:t>	- Set threshold based on training data error </a:t>
            </a:r>
          </a:p>
          <a:p>
            <a:pPr marL="7938" algn="l">
              <a:spcAft>
                <a:spcPts val="600"/>
              </a:spcAft>
            </a:pPr>
            <a:r>
              <a:rPr lang="en-US" sz="1200" dirty="0">
                <a:latin typeface="Helvetica" pitchFamily="2" charset="0"/>
              </a:rPr>
              <a:t>	- try 3 sigma and 5 sigma</a:t>
            </a:r>
          </a:p>
          <a:p>
            <a:pPr marL="7938" algn="l">
              <a:spcAft>
                <a:spcPts val="600"/>
              </a:spcAft>
            </a:pPr>
            <a:r>
              <a:rPr lang="en-US" sz="1400" dirty="0">
                <a:latin typeface="Helvetica" pitchFamily="2" charset="0"/>
              </a:rPr>
              <a:t>		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18DD1F-BB8A-7149-A470-28730A360C58}"/>
              </a:ext>
            </a:extLst>
          </p:cNvPr>
          <p:cNvSpPr txBox="1"/>
          <p:nvPr/>
        </p:nvSpPr>
        <p:spPr>
          <a:xfrm>
            <a:off x="1412567" y="4047578"/>
            <a:ext cx="2179105" cy="2616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solidFill>
                  <a:schemeClr val="accent1"/>
                </a:solidFill>
                <a:latin typeface="Helvetica" pitchFamily="2" charset="0"/>
              </a:rPr>
              <a:t>Output – 59 sensors (nominal)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6D0FD0-E6A7-7B4E-9C98-E3BAD2C3015F}"/>
              </a:ext>
            </a:extLst>
          </p:cNvPr>
          <p:cNvSpPr txBox="1"/>
          <p:nvPr/>
        </p:nvSpPr>
        <p:spPr>
          <a:xfrm>
            <a:off x="1963595" y="4415152"/>
            <a:ext cx="2515406" cy="6001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algn="l"/>
            <a:r>
              <a:rPr lang="en-US" sz="1100" dirty="0">
                <a:latin typeface="Helvetica" pitchFamily="2" charset="0"/>
              </a:rPr>
              <a:t>Batch = 12</a:t>
            </a:r>
          </a:p>
          <a:p>
            <a:pPr marL="7938" algn="l"/>
            <a:r>
              <a:rPr lang="en-US" sz="1100" dirty="0">
                <a:latin typeface="Helvetica" pitchFamily="2" charset="0"/>
              </a:rPr>
              <a:t>Epochs = 50 </a:t>
            </a:r>
          </a:p>
          <a:p>
            <a:pPr marL="7938" algn="l"/>
            <a:r>
              <a:rPr lang="en-US" sz="1100" dirty="0">
                <a:latin typeface="Helvetica" pitchFamily="2" charset="0"/>
              </a:rPr>
              <a:t>Loss = mean squared error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00D81C-C836-634E-B0A9-0C897EC57C7B}"/>
              </a:ext>
            </a:extLst>
          </p:cNvPr>
          <p:cNvSpPr txBox="1"/>
          <p:nvPr/>
        </p:nvSpPr>
        <p:spPr>
          <a:xfrm>
            <a:off x="2501952" y="3720957"/>
            <a:ext cx="136088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Linear activation</a:t>
            </a:r>
          </a:p>
        </p:txBody>
      </p:sp>
    </p:spTree>
    <p:extLst>
      <p:ext uri="{BB962C8B-B14F-4D97-AF65-F5344CB8AC3E}">
        <p14:creationId xmlns:p14="http://schemas.microsoft.com/office/powerpoint/2010/main" val="3464536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3EE872-1774-CB4B-B664-6A0D94546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773" y="2515935"/>
            <a:ext cx="2745827" cy="20372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325983-2C35-FE46-AC5A-3CE264DB1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773" y="445058"/>
            <a:ext cx="3023508" cy="20786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632EE9A-ED57-3341-AD41-1387C632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3114538" cy="568875"/>
          </a:xfrm>
        </p:spPr>
        <p:txBody>
          <a:bodyPr/>
          <a:lstStyle/>
          <a:p>
            <a:r>
              <a:rPr lang="en-US" dirty="0"/>
              <a:t>Preliminary Results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166E3-CB6F-6445-B1F6-6FE6CEFCDA44}"/>
              </a:ext>
            </a:extLst>
          </p:cNvPr>
          <p:cNvSpPr txBox="1"/>
          <p:nvPr/>
        </p:nvSpPr>
        <p:spPr>
          <a:xfrm>
            <a:off x="1143157" y="958385"/>
            <a:ext cx="23329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Autoencoder weights – 5K params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C2F8A8-41E9-1442-8A91-C37AEDEF08B1}"/>
              </a:ext>
            </a:extLst>
          </p:cNvPr>
          <p:cNvCxnSpPr>
            <a:cxnSpLocks/>
          </p:cNvCxnSpPr>
          <p:nvPr/>
        </p:nvCxnSpPr>
        <p:spPr>
          <a:xfrm>
            <a:off x="4572000" y="59821"/>
            <a:ext cx="0" cy="432654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40F744C-21ED-304C-BA11-6CE36FD5595F}"/>
              </a:ext>
            </a:extLst>
          </p:cNvPr>
          <p:cNvSpPr txBox="1"/>
          <p:nvPr/>
        </p:nvSpPr>
        <p:spPr>
          <a:xfrm>
            <a:off x="5716664" y="1901359"/>
            <a:ext cx="2015726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solidFill>
                  <a:srgbClr val="FF0000"/>
                </a:solidFill>
                <a:latin typeface="Helvetica" pitchFamily="2" charset="0"/>
              </a:rPr>
              <a:t>Failure – early interval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B7076E-EFEB-8B48-AE97-882B424F2463}"/>
              </a:ext>
            </a:extLst>
          </p:cNvPr>
          <p:cNvSpPr txBox="1"/>
          <p:nvPr/>
        </p:nvSpPr>
        <p:spPr>
          <a:xfrm>
            <a:off x="5683583" y="911599"/>
            <a:ext cx="104094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solidFill>
                  <a:srgbClr val="203691"/>
                </a:solidFill>
                <a:latin typeface="Helvetica" pitchFamily="2" charset="0"/>
              </a:rPr>
              <a:t>Non failures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0C26F0-7AB4-764A-81E6-8AB03E983778}"/>
              </a:ext>
            </a:extLst>
          </p:cNvPr>
          <p:cNvSpPr txBox="1"/>
          <p:nvPr/>
        </p:nvSpPr>
        <p:spPr>
          <a:xfrm>
            <a:off x="913374" y="4337718"/>
            <a:ext cx="3066323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Training time = 1 second per epoch</a:t>
            </a:r>
          </a:p>
          <a:p>
            <a:pPr marL="7938" indent="0" algn="l">
              <a:buNone/>
            </a:pPr>
            <a:endParaRPr lang="en-US" sz="1100" dirty="0">
              <a:latin typeface="Helvetica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ABE8ECE-A98C-754B-BCD4-825E48489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404" y="1221087"/>
            <a:ext cx="2448244" cy="108516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9F0408D-1836-2F45-A0FD-6CE88F0F4E7E}"/>
              </a:ext>
            </a:extLst>
          </p:cNvPr>
          <p:cNvSpPr txBox="1"/>
          <p:nvPr/>
        </p:nvSpPr>
        <p:spPr>
          <a:xfrm>
            <a:off x="1280039" y="2487045"/>
            <a:ext cx="23329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Loss Curve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F98C2-0E3B-4148-A3E7-80C9C97C1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32" y="2748655"/>
            <a:ext cx="2206036" cy="14671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084312-12A3-9841-B564-2596E826DE7D}"/>
              </a:ext>
            </a:extLst>
          </p:cNvPr>
          <p:cNvSpPr txBox="1"/>
          <p:nvPr/>
        </p:nvSpPr>
        <p:spPr>
          <a:xfrm>
            <a:off x="5848235" y="3715589"/>
            <a:ext cx="1900665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/>
            <a:r>
              <a:rPr lang="en-US" sz="1100" dirty="0">
                <a:solidFill>
                  <a:srgbClr val="FF0000"/>
                </a:solidFill>
                <a:latin typeface="Helvetica" pitchFamily="2" charset="0"/>
              </a:rPr>
              <a:t>Failure – early interval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5E8309-43B7-544D-991E-538D244D197B}"/>
              </a:ext>
            </a:extLst>
          </p:cNvPr>
          <p:cNvSpPr txBox="1"/>
          <p:nvPr/>
        </p:nvSpPr>
        <p:spPr>
          <a:xfrm>
            <a:off x="5941735" y="149000"/>
            <a:ext cx="292159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Test Residuals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09571EA-0231-1E4B-B0D0-D432D11994E3}"/>
              </a:ext>
            </a:extLst>
          </p:cNvPr>
          <p:cNvSpPr/>
          <p:nvPr/>
        </p:nvSpPr>
        <p:spPr>
          <a:xfrm>
            <a:off x="2528104" y="4663650"/>
            <a:ext cx="3934688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938"/>
            <a:r>
              <a:rPr lang="en-US" sz="1200" dirty="0">
                <a:solidFill>
                  <a:schemeClr val="tx1"/>
                </a:solidFill>
                <a:latin typeface="Helvetica" pitchFamily="2" charset="0"/>
              </a:rPr>
              <a:t>Early interval = 1 shows better separation of failures</a:t>
            </a:r>
          </a:p>
        </p:txBody>
      </p:sp>
    </p:spTree>
    <p:extLst>
      <p:ext uri="{BB962C8B-B14F-4D97-AF65-F5344CB8AC3E}">
        <p14:creationId xmlns:p14="http://schemas.microsoft.com/office/powerpoint/2010/main" val="1980688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6C4CA5-DDB3-514F-8B45-91F1F8BFB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637" y="478366"/>
            <a:ext cx="3261318" cy="22486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E6E25C-EE48-3849-9D3E-C5303C09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Metrics for detecting</a:t>
            </a:r>
            <a:br>
              <a:rPr lang="en-US" dirty="0"/>
            </a:br>
            <a:r>
              <a:rPr lang="en-US" dirty="0"/>
              <a:t>with early interval of 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7E93F3-A21C-0849-81AD-603E40FF9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661147"/>
              </p:ext>
            </p:extLst>
          </p:nvPr>
        </p:nvGraphicFramePr>
        <p:xfrm>
          <a:off x="364045" y="2422304"/>
          <a:ext cx="3994824" cy="149908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98706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1125620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931560">
                  <a:extLst>
                    <a:ext uri="{9D8B030D-6E8A-4147-A177-3AD203B41FA5}">
                      <a16:colId xmlns:a16="http://schemas.microsoft.com/office/drawing/2014/main" val="381075756"/>
                    </a:ext>
                  </a:extLst>
                </a:gridCol>
                <a:gridCol w="938938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71902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XGBoost</a:t>
                      </a:r>
                      <a:endParaRPr lang="en-US" sz="1050" dirty="0"/>
                    </a:p>
                    <a:p>
                      <a:pPr algn="ctr"/>
                      <a:r>
                        <a:rPr lang="en-US" sz="1050" dirty="0"/>
                        <a:t>(Paper)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3σ 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5σ threshold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11078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~.07 (inferred)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.218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16875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Not provided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91A5C2F-7FC4-7949-A568-86D2C1557DD1}"/>
              </a:ext>
            </a:extLst>
          </p:cNvPr>
          <p:cNvSpPr txBox="1"/>
          <p:nvPr/>
        </p:nvSpPr>
        <p:spPr>
          <a:xfrm>
            <a:off x="188059" y="1371489"/>
            <a:ext cx="5048109" cy="9387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Thresholds calculated based on training data – 3 sigma and max residual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Perform classification based on threshold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interval = 1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ROC AUC is chosen metric since it assess multiple thresholds </a:t>
            </a:r>
          </a:p>
          <a:p>
            <a:pPr marL="7938" algn="l"/>
            <a:endParaRPr lang="en-US" sz="1100" dirty="0"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5D9D1E-BFA9-9E49-A8D2-B02D08E47AA6}"/>
              </a:ext>
            </a:extLst>
          </p:cNvPr>
          <p:cNvSpPr txBox="1"/>
          <p:nvPr/>
        </p:nvSpPr>
        <p:spPr>
          <a:xfrm>
            <a:off x="6444712" y="210605"/>
            <a:ext cx="164282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Test Residuals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41468B-2A9A-2B47-B2AA-8D734ABAED20}"/>
              </a:ext>
            </a:extLst>
          </p:cNvPr>
          <p:cNvCxnSpPr/>
          <p:nvPr/>
        </p:nvCxnSpPr>
        <p:spPr>
          <a:xfrm flipV="1">
            <a:off x="6123093" y="743250"/>
            <a:ext cx="0" cy="158857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64864F-ADE4-BB44-A594-7B2A3BE32946}"/>
              </a:ext>
            </a:extLst>
          </p:cNvPr>
          <p:cNvSpPr txBox="1"/>
          <p:nvPr/>
        </p:nvSpPr>
        <p:spPr>
          <a:xfrm>
            <a:off x="6022355" y="706227"/>
            <a:ext cx="124376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Threshold 3s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E141CC-F78D-B64C-B220-924462729748}"/>
              </a:ext>
            </a:extLst>
          </p:cNvPr>
          <p:cNvSpPr txBox="1"/>
          <p:nvPr/>
        </p:nvSpPr>
        <p:spPr>
          <a:xfrm>
            <a:off x="6127540" y="1249679"/>
            <a:ext cx="9239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b="1" dirty="0">
                <a:latin typeface="Helvetica" pitchFamily="2" charset="0"/>
              </a:rPr>
              <a:t>Failures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33A8CEC-E353-AE4E-9825-5F66259B45E1}"/>
              </a:ext>
            </a:extLst>
          </p:cNvPr>
          <p:cNvSpPr/>
          <p:nvPr/>
        </p:nvSpPr>
        <p:spPr>
          <a:xfrm>
            <a:off x="6127540" y="1461812"/>
            <a:ext cx="448299" cy="1403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F058326-072D-7645-B1EF-FF5811E40B8C}"/>
              </a:ext>
            </a:extLst>
          </p:cNvPr>
          <p:cNvSpPr/>
          <p:nvPr/>
        </p:nvSpPr>
        <p:spPr>
          <a:xfrm>
            <a:off x="2594338" y="4617997"/>
            <a:ext cx="4381161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Autoencoder shows more promise than </a:t>
            </a:r>
            <a:r>
              <a:rPr lang="en-US" sz="1200" dirty="0" err="1">
                <a:solidFill>
                  <a:schemeClr val="tx1"/>
                </a:solidFill>
              </a:rPr>
              <a:t>XGBoost</a:t>
            </a:r>
            <a:r>
              <a:rPr lang="en-US" sz="1200" dirty="0">
                <a:solidFill>
                  <a:schemeClr val="tx1"/>
                </a:solidFill>
              </a:rPr>
              <a:t> model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F68E0-204E-1943-976B-4A937C295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096" y="2723155"/>
            <a:ext cx="2546784" cy="175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63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51AA9B-11EB-8D4A-9710-D8A12491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85" y="918995"/>
            <a:ext cx="4756128" cy="29071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4BDC2F-0E2E-744E-8BCA-4601BA59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</p:spPr>
        <p:txBody>
          <a:bodyPr/>
          <a:lstStyle/>
          <a:p>
            <a:r>
              <a:rPr lang="en-US" dirty="0"/>
              <a:t>Residual distribution vs early prediction interval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955C09-BD78-CE45-8A2D-7EAE6E50E05C}"/>
              </a:ext>
            </a:extLst>
          </p:cNvPr>
          <p:cNvSpPr txBox="1"/>
          <p:nvPr/>
        </p:nvSpPr>
        <p:spPr>
          <a:xfrm>
            <a:off x="711694" y="3506762"/>
            <a:ext cx="98894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Non </a:t>
            </a:r>
          </a:p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failures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AEF27-9A49-E34C-B993-F7C56116FF6A}"/>
              </a:ext>
            </a:extLst>
          </p:cNvPr>
          <p:cNvSpPr txBox="1"/>
          <p:nvPr/>
        </p:nvSpPr>
        <p:spPr>
          <a:xfrm>
            <a:off x="1361427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CA816F-8171-6B44-97B1-365A6462AD71}"/>
              </a:ext>
            </a:extLst>
          </p:cNvPr>
          <p:cNvSpPr txBox="1"/>
          <p:nvPr/>
        </p:nvSpPr>
        <p:spPr>
          <a:xfrm>
            <a:off x="2011483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63F53-5AB8-BA4B-B2B6-6D4F3CC40180}"/>
              </a:ext>
            </a:extLst>
          </p:cNvPr>
          <p:cNvSpPr txBox="1"/>
          <p:nvPr/>
        </p:nvSpPr>
        <p:spPr>
          <a:xfrm>
            <a:off x="2658465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EDE5D9-F190-1B42-9C89-C944852E2040}"/>
              </a:ext>
            </a:extLst>
          </p:cNvPr>
          <p:cNvSpPr txBox="1"/>
          <p:nvPr/>
        </p:nvSpPr>
        <p:spPr>
          <a:xfrm>
            <a:off x="3305447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01FDB37-DF05-6E43-9075-18353C2F32A1}"/>
              </a:ext>
            </a:extLst>
          </p:cNvPr>
          <p:cNvSpPr/>
          <p:nvPr/>
        </p:nvSpPr>
        <p:spPr>
          <a:xfrm>
            <a:off x="2258064" y="4576972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Autoencoder’s predictive capability deteriorates as early interval increases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0B5AE8CF-6786-0B45-9AD8-11B523BC0A75}"/>
              </a:ext>
            </a:extLst>
          </p:cNvPr>
          <p:cNvSpPr/>
          <p:nvPr/>
        </p:nvSpPr>
        <p:spPr>
          <a:xfrm rot="16200000">
            <a:off x="1450560" y="2084241"/>
            <a:ext cx="610805" cy="364211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B3A4E63-B0A4-3E44-96ED-E231CEAAC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295630"/>
              </p:ext>
            </p:extLst>
          </p:nvPr>
        </p:nvGraphicFramePr>
        <p:xfrm>
          <a:off x="4986602" y="1904110"/>
          <a:ext cx="3926924" cy="133527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81731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981731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981731">
                  <a:extLst>
                    <a:ext uri="{9D8B030D-6E8A-4147-A177-3AD203B41FA5}">
                      <a16:colId xmlns:a16="http://schemas.microsoft.com/office/drawing/2014/main" val="381075756"/>
                    </a:ext>
                  </a:extLst>
                </a:gridCol>
                <a:gridCol w="981731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Early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Early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Early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.293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1107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16875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.60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.60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4067454-0F05-5744-945A-F32D637F4797}"/>
              </a:ext>
            </a:extLst>
          </p:cNvPr>
          <p:cNvSpPr txBox="1"/>
          <p:nvPr/>
        </p:nvSpPr>
        <p:spPr>
          <a:xfrm>
            <a:off x="3988278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5</a:t>
            </a:r>
          </a:p>
        </p:txBody>
      </p:sp>
    </p:spTree>
    <p:extLst>
      <p:ext uri="{BB962C8B-B14F-4D97-AF65-F5344CB8AC3E}">
        <p14:creationId xmlns:p14="http://schemas.microsoft.com/office/powerpoint/2010/main" val="237152438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693BD91B-9D23-9745-A675-545A55C6CDE1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TION DIVIDER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313AC11B-02EC-F544-9C0D-DAACCB99251C}"/>
    </a:ext>
  </a:extLst>
</a:theme>
</file>

<file path=ppt/theme/theme3.xml><?xml version="1.0" encoding="utf-8"?>
<a:theme xmlns:a="http://schemas.openxmlformats.org/drawingml/2006/main" name="AGENDA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F6EE4B77-1AC2-9944-AF95-9E180C679AD9}"/>
    </a:ext>
  </a:extLst>
</a:theme>
</file>

<file path=ppt/theme/theme4.xml><?xml version="1.0" encoding="utf-8"?>
<a:theme xmlns:a="http://schemas.openxmlformats.org/drawingml/2006/main" name="QUOTE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E1FD8CA7-6879-AE46-9EC3-D28DCEFFCEFA}"/>
    </a:ext>
  </a:extLst>
</a:theme>
</file>

<file path=ppt/theme/theme5.xml><?xml version="1.0" encoding="utf-8"?>
<a:theme xmlns:a="http://schemas.openxmlformats.org/drawingml/2006/main" name="50/50 CONTENT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2084C2A8-BFE2-584D-B1D1-B98912F006CC}"/>
    </a:ext>
  </a:extLst>
</a:theme>
</file>

<file path=ppt/theme/theme6.xml><?xml version="1.0" encoding="utf-8"?>
<a:theme xmlns:a="http://schemas.openxmlformats.org/drawingml/2006/main" name="CONTENT SLIDES | WHITE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none" rtlCol="0">
        <a:spAutoFit/>
      </a:bodyPr>
      <a:lstStyle>
        <a:defPPr marL="7938" indent="0" algn="l">
          <a:buNone/>
          <a:defRPr sz="1100" dirty="0" err="1" smtClean="0"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D49AB5C1-375C-C541-8110-55A0F85C6903}"/>
    </a:ext>
  </a:extLst>
</a:theme>
</file>

<file path=ppt/theme/theme7.xml><?xml version="1.0" encoding="utf-8"?>
<a:theme xmlns:a="http://schemas.openxmlformats.org/drawingml/2006/main" name="CONTENT SLIDE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E709F1D0-564B-F846-8289-FAED48EF4E8C}"/>
    </a:ext>
  </a:extLst>
</a:theme>
</file>

<file path=ppt/theme/theme8.xml><?xml version="1.0" encoding="utf-8"?>
<a:theme xmlns:a="http://schemas.openxmlformats.org/drawingml/2006/main" name="1_CONTENT SLIDE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b="0" i="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8A591175-4A7A-9443-99C9-596EB65ED5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COVERS | BLACK</Template>
  <TotalTime>3593</TotalTime>
  <Words>919</Words>
  <Application>Microsoft Macintosh PowerPoint</Application>
  <PresentationFormat>On-screen Show (16:9)</PresentationFormat>
  <Paragraphs>230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Arial</vt:lpstr>
      <vt:lpstr>Arial Regular</vt:lpstr>
      <vt:lpstr>Helvetica</vt:lpstr>
      <vt:lpstr>Helvetica Light</vt:lpstr>
      <vt:lpstr>Helvetica Regular</vt:lpstr>
      <vt:lpstr>COVERS | BLACK</vt:lpstr>
      <vt:lpstr>SECTION DIVIDERS</vt:lpstr>
      <vt:lpstr>AGENDA SLIDES</vt:lpstr>
      <vt:lpstr>QUOTE SLIDES</vt:lpstr>
      <vt:lpstr>50/50 CONTENT SLIDES</vt:lpstr>
      <vt:lpstr>CONTENT SLIDES | WHITE</vt:lpstr>
      <vt:lpstr>CONTENT SLIDES | BLACK</vt:lpstr>
      <vt:lpstr>1_CONTENT SLIDES | BLACK</vt:lpstr>
      <vt:lpstr>Autoencoders POC  Peter Chen  Georgia Tech CSE678 Fall 2019</vt:lpstr>
      <vt:lpstr>Anomaly detection for rare events</vt:lpstr>
      <vt:lpstr>Neural Network Autoencoders</vt:lpstr>
      <vt:lpstr>Dataset #1: Time series of Paper Mill Sensors</vt:lpstr>
      <vt:lpstr>PowerPoint Presentation</vt:lpstr>
      <vt:lpstr>Autoencoder</vt:lpstr>
      <vt:lpstr>Preliminary Results </vt:lpstr>
      <vt:lpstr>Model Metrics for detecting with early interval of 1</vt:lpstr>
      <vt:lpstr>Residual distribution vs early prediction interval</vt:lpstr>
      <vt:lpstr>Different Topology comparison</vt:lpstr>
      <vt:lpstr>Different Feature Comparison</vt:lpstr>
      <vt:lpstr>Comparison to K means clustering anomaly detection</vt:lpstr>
      <vt:lpstr>Visualization of encoded representation with t-sne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Accelerator New Hire Orientation</dc:title>
  <dc:creator>Chen, Peter                UTCHQ</dc:creator>
  <cp:lastModifiedBy>Chen, Peter                UTCHQ</cp:lastModifiedBy>
  <cp:revision>232</cp:revision>
  <cp:lastPrinted>2018-05-24T22:27:42Z</cp:lastPrinted>
  <dcterms:created xsi:type="dcterms:W3CDTF">2019-08-23T15:04:04Z</dcterms:created>
  <dcterms:modified xsi:type="dcterms:W3CDTF">2019-09-06T17:41:46Z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ASize">
    <vt:lpwstr>W</vt:lpwstr>
  </property>
  <property fmtid="{D5CDD505-2E9C-101B-9397-08002B2CF9AE}" pid="3" name="CATech">
    <vt:lpwstr>None</vt:lpwstr>
  </property>
</Properties>
</file>